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95FF"/>
    <a:srgbClr val="FF00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854"/>
    <p:restoredTop sz="95934"/>
  </p:normalViewPr>
  <p:slideViewPr>
    <p:cSldViewPr snapToGrid="0" snapToObjects="1">
      <p:cViewPr>
        <p:scale>
          <a:sx n="190" d="100"/>
          <a:sy n="190" d="100"/>
        </p:scale>
        <p:origin x="20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Users\jessegoncalves\repos\MonteCarloPi\data\HPXdist2Data.csv"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Users\jessegoncalves\repos\MonteCarloPi\data\HPXpar2Data_2017-07-25-32.csv"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0" i="0" u="none" strike="noStrike" kern="1200" spc="0" normalizeH="0" baseline="0">
                <a:solidFill>
                  <a:schemeClr val="dk1"/>
                </a:solidFill>
                <a:latin typeface="+mn-lt"/>
                <a:ea typeface="+mn-ea"/>
                <a:cs typeface="+mn-cs"/>
              </a:defRPr>
            </a:pPr>
            <a:r>
              <a:rPr lang="en-US" sz="1000" u="sng" dirty="0">
                <a:latin typeface="Futura Medium" charset="0"/>
                <a:ea typeface="Futura Medium" charset="0"/>
                <a:cs typeface="Futura Medium" charset="0"/>
              </a:rPr>
              <a:t>HPX Distributed Scaling</a:t>
            </a:r>
          </a:p>
        </c:rich>
      </c:tx>
      <c:layout>
        <c:manualLayout>
          <c:xMode val="edge"/>
          <c:yMode val="edge"/>
          <c:x val="0.254648489813472"/>
          <c:y val="0.0114824303523022"/>
        </c:manualLayout>
      </c:layout>
      <c:overlay val="0"/>
      <c:spPr>
        <a:noFill/>
        <a:ln>
          <a:noFill/>
        </a:ln>
        <a:effectLst/>
      </c:spPr>
      <c:txPr>
        <a:bodyPr rot="0" spcFirstLastPara="1" vertOverflow="ellipsis" vert="horz" wrap="square" anchor="ctr" anchorCtr="1"/>
        <a:lstStyle/>
        <a:p>
          <a:pPr>
            <a:defRPr sz="1000" b="0" i="0" u="none" strike="noStrike" kern="1200" spc="0" normalizeH="0" baseline="0">
              <a:solidFill>
                <a:schemeClr val="dk1"/>
              </a:solidFill>
              <a:latin typeface="+mn-lt"/>
              <a:ea typeface="+mn-ea"/>
              <a:cs typeface="+mn-cs"/>
            </a:defRPr>
          </a:pPr>
          <a:endParaRPr lang="en-US"/>
        </a:p>
      </c:txPr>
    </c:title>
    <c:autoTitleDeleted val="0"/>
    <c:plotArea>
      <c:layout>
        <c:manualLayout>
          <c:layoutTarget val="inner"/>
          <c:xMode val="edge"/>
          <c:yMode val="edge"/>
          <c:x val="0.202564441533756"/>
          <c:y val="0.171003958493809"/>
          <c:w val="0.737122766113046"/>
          <c:h val="0.621956406008821"/>
        </c:manualLayout>
      </c:layout>
      <c:scatterChart>
        <c:scatterStyle val="smoothMarker"/>
        <c:varyColors val="0"/>
        <c:ser>
          <c:idx val="0"/>
          <c:order val="0"/>
          <c:tx>
            <c:strRef>
              <c:f>HPXdist2Data!$K$1</c:f>
              <c:strCache>
                <c:ptCount val="1"/>
                <c:pt idx="0">
                  <c:v>Trials Per Second</c:v>
                </c:pt>
              </c:strCache>
            </c:strRef>
          </c:tx>
          <c:spPr>
            <a:ln w="25400" cap="flat" cmpd="dbl" algn="ctr">
              <a:solidFill>
                <a:schemeClr val="accent1">
                  <a:alpha val="50000"/>
                </a:schemeClr>
              </a:solidFill>
              <a:round/>
            </a:ln>
            <a:effectLst/>
          </c:spPr>
          <c:marker>
            <c:symbol val="circle"/>
            <c:size val="6"/>
            <c:spPr>
              <a:noFill/>
              <a:ln w="34925" cap="flat" cmpd="dbl" algn="ctr">
                <a:solidFill>
                  <a:schemeClr val="accent1">
                    <a:lumMod val="75000"/>
                    <a:alpha val="70000"/>
                  </a:schemeClr>
                </a:solidFill>
                <a:round/>
              </a:ln>
              <a:effectLst/>
            </c:spPr>
          </c:marker>
          <c:xVal>
            <c:numRef>
              <c:f>HPXdist2Data!$H$2:$H$5</c:f>
              <c:numCache>
                <c:formatCode>General</c:formatCode>
                <c:ptCount val="4"/>
                <c:pt idx="0">
                  <c:v>1.0</c:v>
                </c:pt>
                <c:pt idx="1">
                  <c:v>2.0</c:v>
                </c:pt>
                <c:pt idx="2">
                  <c:v>3.0</c:v>
                </c:pt>
                <c:pt idx="3">
                  <c:v>4.0</c:v>
                </c:pt>
              </c:numCache>
            </c:numRef>
          </c:xVal>
          <c:yVal>
            <c:numRef>
              <c:f>HPXdist2Data!$K$2:$K$5</c:f>
              <c:numCache>
                <c:formatCode>General</c:formatCode>
                <c:ptCount val="4"/>
                <c:pt idx="0">
                  <c:v>14.14530595801702</c:v>
                </c:pt>
                <c:pt idx="1">
                  <c:v>28.26094762379783</c:v>
                </c:pt>
                <c:pt idx="2">
                  <c:v>41.74525790683081</c:v>
                </c:pt>
                <c:pt idx="3">
                  <c:v>56.31185505328508</c:v>
                </c:pt>
              </c:numCache>
            </c:numRef>
          </c:yVal>
          <c:smooth val="1"/>
        </c:ser>
        <c:dLbls>
          <c:showLegendKey val="0"/>
          <c:showVal val="0"/>
          <c:showCatName val="0"/>
          <c:showSerName val="0"/>
          <c:showPercent val="0"/>
          <c:showBubbleSize val="0"/>
        </c:dLbls>
        <c:axId val="836736064"/>
        <c:axId val="357324608"/>
      </c:scatterChart>
      <c:valAx>
        <c:axId val="836736064"/>
        <c:scaling>
          <c:orientation val="minMax"/>
          <c:max val="4.0"/>
          <c:min val="1.0"/>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700" b="0" i="0" u="none" strike="noStrike" kern="1200" cap="all" baseline="0">
                    <a:solidFill>
                      <a:schemeClr val="dk1"/>
                    </a:solidFill>
                    <a:latin typeface="+mn-lt"/>
                    <a:ea typeface="+mn-ea"/>
                    <a:cs typeface="+mn-cs"/>
                  </a:defRPr>
                </a:pPr>
                <a:r>
                  <a:rPr lang="en-US" sz="700" dirty="0" smtClean="0">
                    <a:latin typeface="Futura Medium" charset="0"/>
                    <a:ea typeface="Futura Medium" charset="0"/>
                    <a:cs typeface="Futura Medium" charset="0"/>
                  </a:rPr>
                  <a:t>Number</a:t>
                </a:r>
                <a:r>
                  <a:rPr lang="en-US" sz="700" baseline="0" dirty="0" smtClean="0">
                    <a:latin typeface="Futura Medium" charset="0"/>
                    <a:ea typeface="Futura Medium" charset="0"/>
                    <a:cs typeface="Futura Medium" charset="0"/>
                  </a:rPr>
                  <a:t> of Nodes</a:t>
                </a:r>
                <a:endParaRPr lang="en-US" sz="700" dirty="0">
                  <a:latin typeface="Futura Medium" charset="0"/>
                  <a:ea typeface="Futura Medium" charset="0"/>
                  <a:cs typeface="Futura Medium" charset="0"/>
                </a:endParaRPr>
              </a:p>
            </c:rich>
          </c:tx>
          <c:layout>
            <c:manualLayout>
              <c:xMode val="edge"/>
              <c:yMode val="edge"/>
              <c:x val="0.334264242830785"/>
              <c:y val="0.888339904028682"/>
            </c:manualLayout>
          </c:layout>
          <c:overlay val="0"/>
          <c:spPr>
            <a:noFill/>
            <a:ln>
              <a:noFill/>
            </a:ln>
            <a:effectLst/>
          </c:spPr>
          <c:txPr>
            <a:bodyPr rot="0" spcFirstLastPara="1" vertOverflow="ellipsis" vert="horz" wrap="square" anchor="ctr" anchorCtr="1"/>
            <a:lstStyle/>
            <a:p>
              <a:pPr>
                <a:defRPr sz="700" b="0" i="0" u="none" strike="noStrike" kern="1200" cap="all" baseline="0">
                  <a:solidFill>
                    <a:schemeClr val="dk1"/>
                  </a:solidFill>
                  <a:latin typeface="+mn-lt"/>
                  <a:ea typeface="+mn-ea"/>
                  <a:cs typeface="+mn-cs"/>
                </a:defRPr>
              </a:pPr>
              <a:endParaRPr lang="en-US"/>
            </a:p>
          </c:txPr>
        </c:title>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600" b="0" i="0" u="none" strike="noStrike" kern="1200" baseline="0">
                <a:solidFill>
                  <a:schemeClr val="dk1"/>
                </a:solidFill>
                <a:latin typeface="Futura Medium" charset="0"/>
                <a:ea typeface="Futura Medium" charset="0"/>
                <a:cs typeface="Futura Medium" charset="0"/>
              </a:defRPr>
            </a:pPr>
            <a:endParaRPr lang="en-US"/>
          </a:p>
        </c:txPr>
        <c:crossAx val="357324608"/>
        <c:crosses val="autoZero"/>
        <c:crossBetween val="midCat"/>
        <c:majorUnit val="1.0"/>
      </c:valAx>
      <c:valAx>
        <c:axId val="357324608"/>
        <c:scaling>
          <c:orientation val="minMax"/>
          <c:max val="60.0"/>
          <c:min val="10.0"/>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700" b="0" i="0" u="none" strike="noStrike" kern="1200" cap="all" baseline="0">
                    <a:solidFill>
                      <a:schemeClr val="dk1"/>
                    </a:solidFill>
                    <a:latin typeface="Futura Medium" charset="0"/>
                    <a:ea typeface="Futura Medium" charset="0"/>
                    <a:cs typeface="Futura Medium" charset="0"/>
                  </a:defRPr>
                </a:pPr>
                <a:r>
                  <a:rPr lang="en-US" sz="700" dirty="0" smtClean="0">
                    <a:latin typeface="Futura Medium" charset="0"/>
                    <a:ea typeface="Futura Medium" charset="0"/>
                    <a:cs typeface="Futura Medium" charset="0"/>
                  </a:rPr>
                  <a:t>Millions of TRIALS</a:t>
                </a:r>
                <a:r>
                  <a:rPr lang="en-US" sz="700" baseline="0" dirty="0" smtClean="0">
                    <a:latin typeface="Futura Medium" charset="0"/>
                    <a:ea typeface="Futura Medium" charset="0"/>
                    <a:cs typeface="Futura Medium" charset="0"/>
                  </a:rPr>
                  <a:t> PER SECOND</a:t>
                </a:r>
                <a:endParaRPr lang="en-US" sz="700" dirty="0">
                  <a:latin typeface="Futura Medium" charset="0"/>
                  <a:ea typeface="Futura Medium" charset="0"/>
                  <a:cs typeface="Futura Medium" charset="0"/>
                </a:endParaRPr>
              </a:p>
            </c:rich>
          </c:tx>
          <c:layout>
            <c:manualLayout>
              <c:xMode val="edge"/>
              <c:yMode val="edge"/>
              <c:x val="0.0128817137480344"/>
              <c:y val="0.187441065970096"/>
            </c:manualLayout>
          </c:layout>
          <c:overlay val="0"/>
          <c:spPr>
            <a:noFill/>
            <a:ln>
              <a:noFill/>
            </a:ln>
            <a:effectLst/>
          </c:spPr>
          <c:txPr>
            <a:bodyPr rot="-5400000" spcFirstLastPara="1" vertOverflow="ellipsis" vert="horz" wrap="square" anchor="ctr" anchorCtr="1"/>
            <a:lstStyle/>
            <a:p>
              <a:pPr>
                <a:defRPr sz="700" b="0" i="0" u="none" strike="noStrike" kern="1200" cap="all" baseline="0">
                  <a:solidFill>
                    <a:schemeClr val="dk1"/>
                  </a:solidFill>
                  <a:latin typeface="Futura Medium" charset="0"/>
                  <a:ea typeface="Futura Medium" charset="0"/>
                  <a:cs typeface="Futura Medium" charset="0"/>
                </a:defRPr>
              </a:pPr>
              <a:endParaRPr lang="en-US"/>
            </a:p>
          </c:txPr>
        </c:title>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600" b="0" i="0" u="none" strike="noStrike" kern="1200" baseline="0">
                <a:solidFill>
                  <a:schemeClr val="dk1"/>
                </a:solidFill>
                <a:latin typeface="Futura Medium" charset="0"/>
                <a:ea typeface="Futura Medium" charset="0"/>
                <a:cs typeface="Futura Medium" charset="0"/>
              </a:defRPr>
            </a:pPr>
            <a:endParaRPr lang="en-US"/>
          </a:p>
        </c:txPr>
        <c:crossAx val="836736064"/>
        <c:crosses val="autoZero"/>
        <c:crossBetween val="midCat"/>
        <c:majorUnit val="10.0"/>
      </c:valAx>
      <c:spPr>
        <a:noFill/>
        <a:ln>
          <a:noFill/>
        </a:ln>
        <a:effectLst/>
      </c:spPr>
    </c:plotArea>
    <c:plotVisOnly val="1"/>
    <c:dispBlanksAs val="gap"/>
    <c:showDLblsOverMax val="0"/>
  </c:chart>
  <c:spPr>
    <a:solidFill>
      <a:schemeClr val="lt1"/>
    </a:solidFill>
    <a:ln w="12700" cap="flat" cmpd="sng" algn="ctr">
      <a:noFill/>
      <a:prstDash val="solid"/>
      <a:miter lim="800000"/>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00" b="0" i="0" u="none" strike="noStrike" kern="1200" spc="0" normalizeH="0" baseline="0">
                <a:solidFill>
                  <a:schemeClr val="dk1"/>
                </a:solidFill>
                <a:latin typeface="Futura Medium" charset="0"/>
                <a:ea typeface="Futura Medium" charset="0"/>
                <a:cs typeface="Futura Medium" charset="0"/>
              </a:defRPr>
            </a:pPr>
            <a:r>
              <a:rPr lang="en-US" sz="1000" u="sng" dirty="0">
                <a:latin typeface="Futura Medium" charset="0"/>
                <a:ea typeface="Futura Medium" charset="0"/>
                <a:cs typeface="Futura Medium" charset="0"/>
              </a:rPr>
              <a:t>HPX </a:t>
            </a:r>
            <a:r>
              <a:rPr lang="en-US" sz="1000" u="sng" dirty="0" smtClean="0">
                <a:latin typeface="Futura Medium" charset="0"/>
                <a:ea typeface="Futura Medium" charset="0"/>
                <a:cs typeface="Futura Medium" charset="0"/>
              </a:rPr>
              <a:t>Parallel Scaling</a:t>
            </a:r>
            <a:endParaRPr lang="en-US" sz="1000" u="sng" dirty="0">
              <a:latin typeface="Futura Medium" charset="0"/>
              <a:ea typeface="Futura Medium" charset="0"/>
              <a:cs typeface="Futura Medium" charset="0"/>
            </a:endParaRPr>
          </a:p>
        </c:rich>
      </c:tx>
      <c:layout>
        <c:manualLayout>
          <c:xMode val="edge"/>
          <c:yMode val="edge"/>
          <c:x val="0.286410294555192"/>
          <c:y val="0.0024296087555412"/>
        </c:manualLayout>
      </c:layout>
      <c:overlay val="0"/>
      <c:spPr>
        <a:noFill/>
        <a:ln>
          <a:noFill/>
        </a:ln>
        <a:effectLst/>
      </c:spPr>
      <c:txPr>
        <a:bodyPr rot="0" spcFirstLastPara="1" vertOverflow="ellipsis" vert="horz" wrap="square" anchor="ctr" anchorCtr="1"/>
        <a:lstStyle/>
        <a:p>
          <a:pPr>
            <a:defRPr sz="1000" b="0" i="0" u="none" strike="noStrike" kern="1200" spc="0" normalizeH="0" baseline="0">
              <a:solidFill>
                <a:schemeClr val="dk1"/>
              </a:solidFill>
              <a:latin typeface="Futura Medium" charset="0"/>
              <a:ea typeface="Futura Medium" charset="0"/>
              <a:cs typeface="Futura Medium" charset="0"/>
            </a:defRPr>
          </a:pPr>
          <a:endParaRPr lang="en-US"/>
        </a:p>
      </c:txPr>
    </c:title>
    <c:autoTitleDeleted val="0"/>
    <c:plotArea>
      <c:layout>
        <c:manualLayout>
          <c:layoutTarget val="inner"/>
          <c:xMode val="edge"/>
          <c:yMode val="edge"/>
          <c:x val="0.184966595439669"/>
          <c:y val="0.158213514110017"/>
          <c:w val="0.755551986692272"/>
          <c:h val="0.641833643300904"/>
        </c:manualLayout>
      </c:layout>
      <c:scatterChart>
        <c:scatterStyle val="smoothMarker"/>
        <c:varyColors val="0"/>
        <c:ser>
          <c:idx val="0"/>
          <c:order val="0"/>
          <c:tx>
            <c:strRef>
              <c:f>'HPXpar2Data_2017-07-25-32'!$J$1</c:f>
              <c:strCache>
                <c:ptCount val="1"/>
                <c:pt idx="0">
                  <c:v>Trials Per Second</c:v>
                </c:pt>
              </c:strCache>
            </c:strRef>
          </c:tx>
          <c:spPr>
            <a:ln w="25400" cap="flat" cmpd="dbl" algn="ctr">
              <a:solidFill>
                <a:schemeClr val="accent1">
                  <a:alpha val="50000"/>
                </a:schemeClr>
              </a:solidFill>
              <a:round/>
            </a:ln>
            <a:effectLst/>
          </c:spPr>
          <c:marker>
            <c:symbol val="circle"/>
            <c:size val="6"/>
            <c:spPr>
              <a:noFill/>
              <a:ln w="34925" cap="flat" cmpd="dbl" algn="ctr">
                <a:solidFill>
                  <a:schemeClr val="accent1">
                    <a:lumMod val="75000"/>
                    <a:alpha val="70000"/>
                  </a:schemeClr>
                </a:solidFill>
                <a:round/>
              </a:ln>
              <a:effectLst/>
            </c:spPr>
          </c:marker>
          <c:xVal>
            <c:numRef>
              <c:f>'HPXpar2Data_2017-07-25-32'!$G$2:$G$5</c:f>
              <c:numCache>
                <c:formatCode>General</c:formatCode>
                <c:ptCount val="4"/>
                <c:pt idx="0">
                  <c:v>1.0</c:v>
                </c:pt>
                <c:pt idx="1">
                  <c:v>2.0</c:v>
                </c:pt>
                <c:pt idx="2">
                  <c:v>3.0</c:v>
                </c:pt>
                <c:pt idx="3">
                  <c:v>4.0</c:v>
                </c:pt>
              </c:numCache>
            </c:numRef>
          </c:xVal>
          <c:yVal>
            <c:numRef>
              <c:f>'HPXpar2Data_2017-07-25-32'!$J$2:$J$5</c:f>
              <c:numCache>
                <c:formatCode>General</c:formatCode>
                <c:ptCount val="4"/>
                <c:pt idx="0">
                  <c:v>3.536368008600447</c:v>
                </c:pt>
                <c:pt idx="1">
                  <c:v>7.074444735675752</c:v>
                </c:pt>
                <c:pt idx="2">
                  <c:v>10.62493362736775</c:v>
                </c:pt>
                <c:pt idx="3">
                  <c:v>14.15006168719393</c:v>
                </c:pt>
              </c:numCache>
            </c:numRef>
          </c:yVal>
          <c:smooth val="1"/>
        </c:ser>
        <c:dLbls>
          <c:showLegendKey val="0"/>
          <c:showVal val="0"/>
          <c:showCatName val="0"/>
          <c:showSerName val="0"/>
          <c:showPercent val="0"/>
          <c:showBubbleSize val="0"/>
        </c:dLbls>
        <c:axId val="831575072"/>
        <c:axId val="831567712"/>
      </c:scatterChart>
      <c:valAx>
        <c:axId val="831575072"/>
        <c:scaling>
          <c:orientation val="minMax"/>
          <c:max val="4.0"/>
          <c:min val="1.0"/>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700" b="0" i="0" u="none" strike="noStrike" kern="1200" cap="all" baseline="0">
                    <a:solidFill>
                      <a:schemeClr val="dk1"/>
                    </a:solidFill>
                    <a:latin typeface="Futura Medium" charset="0"/>
                    <a:ea typeface="Futura Medium" charset="0"/>
                    <a:cs typeface="Futura Medium" charset="0"/>
                  </a:defRPr>
                </a:pPr>
                <a:r>
                  <a:rPr lang="en-US" sz="700">
                    <a:latin typeface="Futura Medium" charset="0"/>
                    <a:ea typeface="Futura Medium" charset="0"/>
                    <a:cs typeface="Futura Medium" charset="0"/>
                  </a:rPr>
                  <a:t>Number of COres</a:t>
                </a:r>
              </a:p>
            </c:rich>
          </c:tx>
          <c:layout>
            <c:manualLayout>
              <c:xMode val="edge"/>
              <c:yMode val="edge"/>
              <c:x val="0.342057964350437"/>
              <c:y val="0.893983577336426"/>
            </c:manualLayout>
          </c:layout>
          <c:overlay val="0"/>
          <c:spPr>
            <a:noFill/>
            <a:ln>
              <a:noFill/>
            </a:ln>
            <a:effectLst/>
          </c:spPr>
          <c:txPr>
            <a:bodyPr rot="0" spcFirstLastPara="1" vertOverflow="ellipsis" vert="horz" wrap="square" anchor="ctr" anchorCtr="1"/>
            <a:lstStyle/>
            <a:p>
              <a:pPr>
                <a:defRPr sz="700" b="0" i="0" u="none" strike="noStrike" kern="1200" cap="all" baseline="0">
                  <a:solidFill>
                    <a:schemeClr val="dk1"/>
                  </a:solidFill>
                  <a:latin typeface="Futura Medium" charset="0"/>
                  <a:ea typeface="Futura Medium" charset="0"/>
                  <a:cs typeface="Futura Medium"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600" b="0" i="0" u="none" strike="noStrike" kern="1200" cap="none" spc="0" normalizeH="0" baseline="0">
                <a:solidFill>
                  <a:schemeClr val="dk1"/>
                </a:solidFill>
                <a:latin typeface="Futura Medium" charset="0"/>
                <a:ea typeface="Futura Medium" charset="0"/>
                <a:cs typeface="Futura Medium" charset="0"/>
              </a:defRPr>
            </a:pPr>
            <a:endParaRPr lang="en-US"/>
          </a:p>
        </c:txPr>
        <c:crossAx val="831567712"/>
        <c:crosses val="autoZero"/>
        <c:crossBetween val="midCat"/>
        <c:majorUnit val="1.0"/>
      </c:valAx>
      <c:valAx>
        <c:axId val="831567712"/>
        <c:scaling>
          <c:orientation val="minMax"/>
          <c:max val="15.0"/>
          <c:min val="3.0"/>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700" b="0" i="0" u="none" strike="noStrike" kern="1200" cap="all" baseline="0">
                    <a:solidFill>
                      <a:schemeClr val="dk1"/>
                    </a:solidFill>
                    <a:latin typeface="Futura Medium" charset="0"/>
                    <a:ea typeface="Futura Medium" charset="0"/>
                    <a:cs typeface="Futura Medium" charset="0"/>
                  </a:defRPr>
                </a:pPr>
                <a:r>
                  <a:rPr lang="en-US" sz="700" smtClean="0">
                    <a:latin typeface="Futura Medium" charset="0"/>
                    <a:ea typeface="Futura Medium" charset="0"/>
                    <a:cs typeface="Futura Medium" charset="0"/>
                  </a:rPr>
                  <a:t>Millions of Trials </a:t>
                </a:r>
                <a:r>
                  <a:rPr lang="en-US" sz="700" dirty="0">
                    <a:latin typeface="Futura Medium" charset="0"/>
                    <a:ea typeface="Futura Medium" charset="0"/>
                    <a:cs typeface="Futura Medium" charset="0"/>
                  </a:rPr>
                  <a:t>Per </a:t>
                </a:r>
                <a:r>
                  <a:rPr lang="en-US" sz="700" dirty="0" smtClean="0">
                    <a:latin typeface="Futura Medium" charset="0"/>
                    <a:ea typeface="Futura Medium" charset="0"/>
                    <a:cs typeface="Futura Medium" charset="0"/>
                  </a:rPr>
                  <a:t>Second</a:t>
                </a:r>
                <a:endParaRPr lang="en-US" sz="700" dirty="0">
                  <a:latin typeface="Futura Medium" charset="0"/>
                  <a:ea typeface="Futura Medium" charset="0"/>
                  <a:cs typeface="Futura Medium" charset="0"/>
                </a:endParaRPr>
              </a:p>
            </c:rich>
          </c:tx>
          <c:layout>
            <c:manualLayout>
              <c:xMode val="edge"/>
              <c:yMode val="edge"/>
              <c:x val="0.0121182818966217"/>
              <c:y val="0.141889725021069"/>
            </c:manualLayout>
          </c:layout>
          <c:overlay val="0"/>
          <c:spPr>
            <a:noFill/>
            <a:ln>
              <a:noFill/>
            </a:ln>
            <a:effectLst/>
          </c:spPr>
          <c:txPr>
            <a:bodyPr rot="-5400000" spcFirstLastPara="1" vertOverflow="ellipsis" vert="horz" wrap="square" anchor="ctr" anchorCtr="1"/>
            <a:lstStyle/>
            <a:p>
              <a:pPr>
                <a:defRPr sz="700" b="0" i="0" u="none" strike="noStrike" kern="1200" cap="all" baseline="0">
                  <a:solidFill>
                    <a:schemeClr val="dk1"/>
                  </a:solidFill>
                  <a:latin typeface="Futura Medium" charset="0"/>
                  <a:ea typeface="Futura Medium" charset="0"/>
                  <a:cs typeface="Futura Medium" charset="0"/>
                </a:defRPr>
              </a:pPr>
              <a:endParaRPr lang="en-US"/>
            </a:p>
          </c:txPr>
        </c:title>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600" b="0" i="0" u="none" strike="noStrike" kern="1200" baseline="0">
                <a:solidFill>
                  <a:schemeClr val="dk1"/>
                </a:solidFill>
                <a:latin typeface="Futura Medium" charset="0"/>
                <a:ea typeface="Futura Medium" charset="0"/>
                <a:cs typeface="Futura Medium" charset="0"/>
              </a:defRPr>
            </a:pPr>
            <a:endParaRPr lang="en-US"/>
          </a:p>
        </c:txPr>
        <c:crossAx val="831575072"/>
        <c:crosses val="autoZero"/>
        <c:crossBetween val="midCat"/>
        <c:majorUnit val="3.0"/>
      </c:valAx>
      <c:spPr>
        <a:noFill/>
        <a:ln>
          <a:noFill/>
        </a:ln>
        <a:effectLst/>
      </c:spPr>
    </c:plotArea>
    <c:plotVisOnly val="1"/>
    <c:dispBlanksAs val="gap"/>
    <c:showDLblsOverMax val="0"/>
  </c:chart>
  <c:spPr>
    <a:solidFill>
      <a:schemeClr val="lt1"/>
    </a:solidFill>
    <a:ln w="12700" cap="flat" cmpd="sng" algn="ctr">
      <a:noFill/>
      <a:prstDash val="solid"/>
      <a:miter lim="800000"/>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3">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tx1">
        <a:lumMod val="65000"/>
        <a:lumOff val="35000"/>
      </a:schemeClr>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5400" cap="flat" cmpd="dbl" algn="ctr">
        <a:solidFill>
          <a:schemeClr val="phClr">
            <a:alpha val="50000"/>
          </a:schemeClr>
        </a:solidFill>
        <a:round/>
      </a:ln>
    </cs:spPr>
  </cs:dataPointLine>
  <cs:dataPointMarker>
    <cs:lnRef idx="0">
      <cs:styleClr val="auto"/>
    </cs:lnRef>
    <cs:fillRef idx="0">
      <cs:styleClr val="auto"/>
    </cs:fillRef>
    <cs:effectRef idx="0"/>
    <cs:fontRef idx="minor">
      <a:schemeClr val="dk1"/>
    </cs:fontRef>
    <cs:spPr>
      <a:ln w="34925" cap="flat" cmpd="dbl" algn="ctr">
        <a:solidFill>
          <a:schemeClr val="phClr">
            <a:lumMod val="75000"/>
            <a:alpha val="70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kern="1200" spc="0" normalizeH="0" baseline="0"/>
  </cs:title>
  <cs:trendline>
    <cs:lnRef idx="0">
      <cs:styleClr val="0"/>
    </cs:lnRef>
    <cs:fillRef idx="0"/>
    <cs:effectRef idx="0"/>
    <cs:fontRef idx="minor">
      <a:schemeClr val="tx1"/>
    </cs:fontRef>
    <cs:spPr>
      <a:ln w="38100" cap="rnd" cmpd="sng" algn="ctr">
        <a:solidFill>
          <a:schemeClr val="phClr">
            <a:lumMod val="75000"/>
            <a:alpha val="25000"/>
          </a:scheme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b="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43">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tx1">
        <a:lumMod val="65000"/>
        <a:lumOff val="35000"/>
      </a:schemeClr>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5400" cap="flat" cmpd="dbl" algn="ctr">
        <a:solidFill>
          <a:schemeClr val="phClr">
            <a:alpha val="50000"/>
          </a:schemeClr>
        </a:solidFill>
        <a:round/>
      </a:ln>
    </cs:spPr>
  </cs:dataPointLine>
  <cs:dataPointMarker>
    <cs:lnRef idx="0">
      <cs:styleClr val="auto"/>
    </cs:lnRef>
    <cs:fillRef idx="0">
      <cs:styleClr val="auto"/>
    </cs:fillRef>
    <cs:effectRef idx="0"/>
    <cs:fontRef idx="minor">
      <a:schemeClr val="dk1"/>
    </cs:fontRef>
    <cs:spPr>
      <a:ln w="34925" cap="flat" cmpd="dbl" algn="ctr">
        <a:solidFill>
          <a:schemeClr val="phClr">
            <a:lumMod val="75000"/>
            <a:alpha val="70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kern="1200" spc="0" normalizeH="0" baseline="0"/>
  </cs:title>
  <cs:trendline>
    <cs:lnRef idx="0">
      <cs:styleClr val="0"/>
    </cs:lnRef>
    <cs:fillRef idx="0"/>
    <cs:effectRef idx="0"/>
    <cs:fontRef idx="minor">
      <a:schemeClr val="tx1"/>
    </cs:fontRef>
    <cs:spPr>
      <a:ln w="38100" cap="rnd" cmpd="sng" algn="ctr">
        <a:solidFill>
          <a:schemeClr val="phClr">
            <a:lumMod val="75000"/>
            <a:alpha val="25000"/>
          </a:scheme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b="0" kern="1200"/>
  </cs:valueAxis>
  <cs:wall>
    <cs:lnRef idx="0"/>
    <cs:fillRef idx="0"/>
    <cs:effectRef idx="0"/>
    <cs:fontRef idx="minor">
      <a:schemeClr val="dk1"/>
    </cs:fontRef>
  </cs:wall>
</cs:chartStyle>
</file>

<file path=ppt/media/image1.png>
</file>

<file path=ppt/media/image10.png>
</file>

<file path=ppt/media/image11.png>
</file>

<file path=ppt/media/image12.png>
</file>

<file path=ppt/media/image2.png>
</file>

<file path=ppt/media/image3.png>
</file>

<file path=ppt/media/image4.png>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9737F0-B1A0-E74F-9F5B-69705F4176B3}" type="datetimeFigureOut">
              <a:rPr lang="en-US" smtClean="0"/>
              <a:t>7/25/17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16A2DD-5355-EC4F-8311-25AC0C326E6D}" type="slidenum">
              <a:rPr lang="en-US" smtClean="0"/>
              <a:t>‹#›</a:t>
            </a:fld>
            <a:endParaRPr lang="en-US"/>
          </a:p>
        </p:txBody>
      </p:sp>
    </p:spTree>
    <p:extLst>
      <p:ext uri="{BB962C8B-B14F-4D97-AF65-F5344CB8AC3E}">
        <p14:creationId xmlns:p14="http://schemas.microsoft.com/office/powerpoint/2010/main" val="676271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A16A2DD-5355-EC4F-8311-25AC0C326E6D}" type="slidenum">
              <a:rPr lang="en-US" smtClean="0"/>
              <a:t>1</a:t>
            </a:fld>
            <a:endParaRPr lang="en-US"/>
          </a:p>
        </p:txBody>
      </p:sp>
    </p:spTree>
    <p:extLst>
      <p:ext uri="{BB962C8B-B14F-4D97-AF65-F5344CB8AC3E}">
        <p14:creationId xmlns:p14="http://schemas.microsoft.com/office/powerpoint/2010/main" val="1606027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9634117-924B-A243-8AD8-896FC46F7178}" type="datetimeFigureOut">
              <a:rPr lang="en-US" smtClean="0"/>
              <a:t>7/25/17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9634117-924B-A243-8AD8-896FC46F7178}" type="datetimeFigureOut">
              <a:rPr lang="en-US" smtClean="0"/>
              <a:t>7/25/17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9634117-924B-A243-8AD8-896FC46F7178}" type="datetimeFigureOut">
              <a:rPr lang="en-US" smtClean="0"/>
              <a:t>7/25/17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9634117-924B-A243-8AD8-896FC46F7178}" type="datetimeFigureOut">
              <a:rPr lang="en-US" smtClean="0"/>
              <a:t>7/25/17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9634117-924B-A243-8AD8-896FC46F7178}" type="datetimeFigureOut">
              <a:rPr lang="en-US" smtClean="0"/>
              <a:t>7/25/17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9634117-924B-A243-8AD8-896FC46F7178}" type="datetimeFigureOut">
              <a:rPr lang="en-US" smtClean="0"/>
              <a:t>7/25/17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9634117-924B-A243-8AD8-896FC46F7178}" type="datetimeFigureOut">
              <a:rPr lang="en-US" smtClean="0"/>
              <a:t>7/25/17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9634117-924B-A243-8AD8-896FC46F7178}" type="datetimeFigureOut">
              <a:rPr lang="en-US" smtClean="0"/>
              <a:t>7/25/17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634117-924B-A243-8AD8-896FC46F7178}" type="datetimeFigureOut">
              <a:rPr lang="en-US" smtClean="0"/>
              <a:t>7/25/17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9634117-924B-A243-8AD8-896FC46F7178}" type="datetimeFigureOut">
              <a:rPr lang="en-US" smtClean="0"/>
              <a:t>7/25/17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9634117-924B-A243-8AD8-896FC46F7178}" type="datetimeFigureOut">
              <a:rPr lang="en-US" smtClean="0"/>
              <a:t>7/25/17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05FD63-7B02-9D4F-93EC-BE59448BDD8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634117-924B-A243-8AD8-896FC46F7178}" type="datetimeFigureOut">
              <a:rPr lang="en-US" smtClean="0"/>
              <a:t>7/25/17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05FD63-7B02-9D4F-93EC-BE59448BDD86}" type="slidenum">
              <a:rPr lang="en-US" smtClean="0"/>
              <a:t>‹#›</a:t>
            </a:fld>
            <a:endParaRPr lang="en-US"/>
          </a:p>
        </p:txBody>
      </p:sp>
    </p:spTree>
    <p:extLst>
      <p:ext uri="{BB962C8B-B14F-4D97-AF65-F5344CB8AC3E}">
        <p14:creationId xmlns:p14="http://schemas.microsoft.com/office/powerpoint/2010/main" val="14036847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tiff"/><Relationship Id="rId12" Type="http://schemas.openxmlformats.org/officeDocument/2006/relationships/image" Target="../media/image10.png"/><Relationship Id="rId13" Type="http://schemas.openxmlformats.org/officeDocument/2006/relationships/chart" Target="../charts/chart1.xml"/><Relationship Id="rId14" Type="http://schemas.openxmlformats.org/officeDocument/2006/relationships/chart" Target="../charts/chart2.xml"/><Relationship Id="rId15" Type="http://schemas.openxmlformats.org/officeDocument/2006/relationships/image" Target="../media/image11.png"/><Relationship Id="rId16" Type="http://schemas.openxmlformats.org/officeDocument/2006/relationships/image" Target="../media/image12.png"/><Relationship Id="rId17"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4.tiff"/><Relationship Id="rId8" Type="http://schemas.openxmlformats.org/officeDocument/2006/relationships/image" Target="../media/image5.tiff"/><Relationship Id="rId9" Type="http://schemas.openxmlformats.org/officeDocument/2006/relationships/image" Target="../media/image6.tiff"/><Relationship Id="rId10"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94" name="TextBox 193"/>
              <p:cNvSpPr txBox="1">
                <a:spLocks noChangeAspect="1"/>
              </p:cNvSpPr>
              <p:nvPr/>
            </p:nvSpPr>
            <p:spPr>
              <a:xfrm>
                <a:off x="41271" y="5042708"/>
                <a:ext cx="2980943" cy="1438855"/>
              </a:xfrm>
              <a:prstGeom prst="rect">
                <a:avLst/>
              </a:prstGeom>
              <a:noFill/>
              <a:ln>
                <a:solidFill>
                  <a:schemeClr val="tx1"/>
                </a:solidFill>
              </a:ln>
            </p:spPr>
            <p:txBody>
              <a:bodyPr wrap="square" rtlCol="0">
                <a:spAutoFit/>
              </a:bodyPr>
              <a:lstStyle/>
              <a:p>
                <a:pPr>
                  <a:lnSpc>
                    <a:spcPct val="125000"/>
                  </a:lnSpc>
                </a:pPr>
                <a:r>
                  <a:rPr lang="en-US" sz="700" dirty="0" smtClean="0">
                    <a:latin typeface="Futura Medium" charset="0"/>
                    <a:ea typeface="Futura Medium" charset="0"/>
                    <a:cs typeface="Futura Medium" charset="0"/>
                  </a:rPr>
                  <a:t>Monte </a:t>
                </a:r>
                <a:r>
                  <a:rPr lang="en-US" sz="700" dirty="0">
                    <a:latin typeface="Futura Medium" charset="0"/>
                    <a:ea typeface="Futura Medium" charset="0"/>
                    <a:cs typeface="Futura Medium" charset="0"/>
                  </a:rPr>
                  <a:t>C</a:t>
                </a:r>
                <a:r>
                  <a:rPr lang="en-US" sz="700" dirty="0" smtClean="0">
                    <a:latin typeface="Futura Medium" charset="0"/>
                    <a:ea typeface="Futura Medium" charset="0"/>
                    <a:cs typeface="Futura Medium" charset="0"/>
                  </a:rPr>
                  <a:t>arlo simulations can be used to estimate the value of </a:t>
                </a:r>
                <a14:m>
                  <m:oMath xmlns:m="http://schemas.openxmlformats.org/officeDocument/2006/math">
                    <m:r>
                      <m:rPr>
                        <m:sty m:val="p"/>
                      </m:rPr>
                      <a:rPr lang="en-US" sz="700" i="0" smtClean="0">
                        <a:latin typeface="Cambria Math" panose="02040503050406030204" pitchFamily="18" charset="0"/>
                        <a:ea typeface="Futura Medium" charset="0"/>
                        <a:cs typeface="Futura Medium" charset="0"/>
                      </a:rPr>
                      <m:t>π</m:t>
                    </m:r>
                  </m:oMath>
                </a14:m>
                <a:r>
                  <a:rPr lang="en-US" sz="700" dirty="0" smtClean="0">
                    <a:latin typeface="Futura Medium" charset="0"/>
                    <a:ea typeface="Futura Medium" charset="0"/>
                    <a:cs typeface="Futura Medium" charset="0"/>
                  </a:rPr>
                  <a:t>. By generating uniformly distributed points in a 1x1 square, we can estimate the area of a quarter circle with radius 1 by dividing the number of these random points lying inside </a:t>
                </a:r>
              </a:p>
              <a:p>
                <a:pPr>
                  <a:lnSpc>
                    <a:spcPct val="125000"/>
                  </a:lnSpc>
                </a:pPr>
                <a:r>
                  <a:rPr lang="en-US" sz="700" dirty="0" smtClean="0">
                    <a:latin typeface="Futura Medium" charset="0"/>
                    <a:ea typeface="Futura Medium" charset="0"/>
                    <a:cs typeface="Futura Medium" charset="0"/>
                  </a:rPr>
                  <a:t>of the circle by the total number of points </a:t>
                </a:r>
              </a:p>
              <a:p>
                <a:pPr>
                  <a:lnSpc>
                    <a:spcPct val="125000"/>
                  </a:lnSpc>
                </a:pPr>
                <a:r>
                  <a:rPr lang="en-US" sz="700" dirty="0" smtClean="0">
                    <a:latin typeface="Futura Medium" charset="0"/>
                    <a:ea typeface="Futura Medium" charset="0"/>
                    <a:cs typeface="Futura Medium" charset="0"/>
                  </a:rPr>
                  <a:t>(see figure to the right). Since we know the </a:t>
                </a:r>
              </a:p>
              <a:p>
                <a:pPr>
                  <a:lnSpc>
                    <a:spcPct val="125000"/>
                  </a:lnSpc>
                </a:pPr>
                <a:r>
                  <a:rPr lang="en-US" sz="700" dirty="0" smtClean="0">
                    <a:latin typeface="Futura Medium" charset="0"/>
                    <a:ea typeface="Futura Medium" charset="0"/>
                    <a:cs typeface="Futura Medium" charset="0"/>
                  </a:rPr>
                  <a:t>area of a unit circle to be </a:t>
                </a:r>
                <a14:m>
                  <m:oMath xmlns:m="http://schemas.openxmlformats.org/officeDocument/2006/math">
                    <m:r>
                      <m:rPr>
                        <m:sty m:val="p"/>
                      </m:rPr>
                      <a:rPr lang="en-US" sz="700" i="0" smtClean="0">
                        <a:latin typeface="Cambria Math" panose="02040503050406030204" pitchFamily="18" charset="0"/>
                        <a:ea typeface="Futura Medium" charset="0"/>
                        <a:cs typeface="Futura Medium" charset="0"/>
                      </a:rPr>
                      <m:t>π</m:t>
                    </m:r>
                  </m:oMath>
                </a14:m>
                <a:r>
                  <a:rPr lang="en-US" sz="700" dirty="0" smtClean="0">
                    <a:latin typeface="Futura Medium" charset="0"/>
                    <a:ea typeface="Futura Medium" charset="0"/>
                    <a:cs typeface="Futura Medium" charset="0"/>
                  </a:rPr>
                  <a:t>, the area of our </a:t>
                </a:r>
              </a:p>
              <a:p>
                <a:pPr>
                  <a:lnSpc>
                    <a:spcPct val="125000"/>
                  </a:lnSpc>
                </a:pPr>
                <a:r>
                  <a:rPr lang="en-US" sz="700" dirty="0" smtClean="0">
                    <a:latin typeface="Futura Medium" charset="0"/>
                    <a:ea typeface="Futura Medium" charset="0"/>
                    <a:cs typeface="Futura Medium" charset="0"/>
                  </a:rPr>
                  <a:t>quarter circle is </a:t>
                </a:r>
                <a14:m>
                  <m:oMath xmlns:m="http://schemas.openxmlformats.org/officeDocument/2006/math">
                    <m:f>
                      <m:fPr>
                        <m:type m:val="lin"/>
                        <m:ctrlPr>
                          <a:rPr lang="mr-IN" sz="700" i="1" smtClean="0">
                            <a:latin typeface="Cambria Math" charset="0"/>
                            <a:ea typeface="Futura Medium" charset="0"/>
                            <a:cs typeface="Futura Medium" charset="0"/>
                          </a:rPr>
                        </m:ctrlPr>
                      </m:fPr>
                      <m:num>
                        <m:r>
                          <m:rPr>
                            <m:sty m:val="p"/>
                          </m:rPr>
                          <a:rPr lang="en-US" sz="700" i="0" smtClean="0">
                            <a:latin typeface="Cambria Math" panose="02040503050406030204" pitchFamily="18" charset="0"/>
                            <a:ea typeface="Futura Medium" charset="0"/>
                            <a:cs typeface="Futura Medium" charset="0"/>
                          </a:rPr>
                          <m:t>π</m:t>
                        </m:r>
                      </m:num>
                      <m:den>
                        <m:r>
                          <a:rPr lang="en-US" sz="700" b="0" i="1" smtClean="0">
                            <a:latin typeface="Cambria Math" panose="02040503050406030204" pitchFamily="18" charset="0"/>
                            <a:ea typeface="Futura Medium" charset="0"/>
                            <a:cs typeface="Futura Medium" charset="0"/>
                          </a:rPr>
                          <m:t>4</m:t>
                        </m:r>
                      </m:den>
                    </m:f>
                  </m:oMath>
                </a14:m>
                <a:r>
                  <a:rPr lang="en-US" sz="700" dirty="0" smtClean="0">
                    <a:latin typeface="Futura Medium" charset="0"/>
                    <a:ea typeface="Futura Medium" charset="0"/>
                    <a:cs typeface="Futura Medium" charset="0"/>
                  </a:rPr>
                  <a:t>, so we can multiply the </a:t>
                </a:r>
              </a:p>
              <a:p>
                <a:pPr>
                  <a:lnSpc>
                    <a:spcPct val="125000"/>
                  </a:lnSpc>
                </a:pPr>
                <a:r>
                  <a:rPr lang="en-US" sz="700" dirty="0" smtClean="0">
                    <a:latin typeface="Futura Medium" charset="0"/>
                    <a:ea typeface="Futura Medium" charset="0"/>
                    <a:cs typeface="Futura Medium" charset="0"/>
                  </a:rPr>
                  <a:t>estimate for the area by four to obtain an </a:t>
                </a:r>
              </a:p>
              <a:p>
                <a:pPr>
                  <a:lnSpc>
                    <a:spcPct val="125000"/>
                  </a:lnSpc>
                </a:pPr>
                <a:r>
                  <a:rPr lang="en-US" sz="700" dirty="0" smtClean="0">
                    <a:latin typeface="Futura Medium" charset="0"/>
                    <a:ea typeface="Futura Medium" charset="0"/>
                    <a:cs typeface="Futura Medium" charset="0"/>
                  </a:rPr>
                  <a:t>estimate of </a:t>
                </a:r>
                <a14:m>
                  <m:oMath xmlns:m="http://schemas.openxmlformats.org/officeDocument/2006/math">
                    <m:r>
                      <m:rPr>
                        <m:sty m:val="p"/>
                      </m:rPr>
                      <a:rPr lang="en-US" sz="700" i="0" smtClean="0">
                        <a:latin typeface="Cambria Math" panose="02040503050406030204" pitchFamily="18" charset="0"/>
                        <a:ea typeface="Futura Medium" charset="0"/>
                        <a:cs typeface="Futura Medium" charset="0"/>
                      </a:rPr>
                      <m:t>π</m:t>
                    </m:r>
                  </m:oMath>
                </a14:m>
                <a:r>
                  <a:rPr lang="en-US" sz="700" dirty="0" smtClean="0">
                    <a:latin typeface="Futura Medium" charset="0"/>
                    <a:ea typeface="Futura Medium" charset="0"/>
                    <a:cs typeface="Futura Medium" charset="0"/>
                  </a:rPr>
                  <a:t>.</a:t>
                </a:r>
                <a:endParaRPr lang="en-US" sz="700" dirty="0">
                  <a:latin typeface="Futura Medium" charset="0"/>
                  <a:ea typeface="Futura Medium" charset="0"/>
                  <a:cs typeface="Futura Medium" charset="0"/>
                </a:endParaRPr>
              </a:p>
            </p:txBody>
          </p:sp>
        </mc:Choice>
        <mc:Fallback xmlns="">
          <p:sp>
            <p:nvSpPr>
              <p:cNvPr id="194" name="TextBox 193"/>
              <p:cNvSpPr txBox="1">
                <a:spLocks noRot="1" noChangeAspect="1" noMove="1" noResize="1" noEditPoints="1" noAdjustHandles="1" noChangeArrowheads="1" noChangeShapeType="1" noTextEdit="1"/>
              </p:cNvSpPr>
              <p:nvPr/>
            </p:nvSpPr>
            <p:spPr>
              <a:xfrm>
                <a:off x="41271" y="5042708"/>
                <a:ext cx="2980943" cy="1438855"/>
              </a:xfrm>
              <a:prstGeom prst="rect">
                <a:avLst/>
              </a:prstGeom>
              <a:blipFill rotWithShape="0">
                <a:blip r:embed="rId3"/>
                <a:stretch>
                  <a:fillRect/>
                </a:stretch>
              </a:blipFill>
              <a:ln>
                <a:solidFill>
                  <a:schemeClr val="tx1"/>
                </a:solidFill>
              </a:ln>
            </p:spPr>
            <p:txBody>
              <a:bodyPr/>
              <a:lstStyle/>
              <a:p>
                <a:r>
                  <a:rPr lang="en-US">
                    <a:noFill/>
                  </a:rPr>
                  <a:t> </a:t>
                </a:r>
              </a:p>
            </p:txBody>
          </p:sp>
        </mc:Fallback>
      </mc:AlternateContent>
      <p:sp>
        <p:nvSpPr>
          <p:cNvPr id="2" name="Title 1"/>
          <p:cNvSpPr>
            <a:spLocks noGrp="1" noChangeAspect="1"/>
          </p:cNvSpPr>
          <p:nvPr>
            <p:ph type="ctrTitle"/>
          </p:nvPr>
        </p:nvSpPr>
        <p:spPr>
          <a:xfrm>
            <a:off x="914400" y="45720"/>
            <a:ext cx="7315200" cy="683900"/>
          </a:xfrm>
          <a:solidFill>
            <a:schemeClr val="accent1"/>
          </a:solidFill>
        </p:spPr>
        <p:style>
          <a:lnRef idx="2">
            <a:schemeClr val="dk1"/>
          </a:lnRef>
          <a:fillRef idx="1">
            <a:schemeClr val="lt1"/>
          </a:fillRef>
          <a:effectRef idx="0">
            <a:schemeClr val="dk1"/>
          </a:effectRef>
          <a:fontRef idx="minor">
            <a:schemeClr val="dk1"/>
          </a:fontRef>
        </p:style>
        <p:txBody>
          <a:bodyPr>
            <a:noAutofit/>
          </a:bodyPr>
          <a:lstStyle/>
          <a:p>
            <a:pPr>
              <a:lnSpc>
                <a:spcPct val="100000"/>
              </a:lnSpc>
            </a:pPr>
            <a:r>
              <a:rPr lang="en-US" sz="1800" b="1" dirty="0">
                <a:solidFill>
                  <a:schemeClr val="bg1"/>
                </a:solidFill>
                <a:latin typeface="Futura Medium" charset="0"/>
                <a:ea typeface="Futura Medium" charset="0"/>
                <a:cs typeface="Futura Medium" charset="0"/>
              </a:rPr>
              <a:t>Leveraging HPX on a Cluster </a:t>
            </a:r>
            <a:r>
              <a:rPr lang="en-US" sz="1800" b="1" dirty="0" smtClean="0">
                <a:solidFill>
                  <a:schemeClr val="bg1"/>
                </a:solidFill>
                <a:latin typeface="Futura Medium" charset="0"/>
                <a:ea typeface="Futura Medium" charset="0"/>
                <a:cs typeface="Futura Medium" charset="0"/>
              </a:rPr>
              <a:t>of </a:t>
            </a:r>
            <a:r>
              <a:rPr lang="en-US" sz="1800" b="1" dirty="0">
                <a:solidFill>
                  <a:schemeClr val="bg1"/>
                </a:solidFill>
                <a:latin typeface="Futura Medium" charset="0"/>
                <a:ea typeface="Futura Medium" charset="0"/>
                <a:cs typeface="Futura Medium" charset="0"/>
              </a:rPr>
              <a:t>Raspberry </a:t>
            </a:r>
            <a:r>
              <a:rPr lang="en-US" sz="1800" b="1" dirty="0" err="1" smtClean="0">
                <a:solidFill>
                  <a:schemeClr val="bg1"/>
                </a:solidFill>
                <a:latin typeface="Futura Medium" charset="0"/>
                <a:ea typeface="Futura Medium" charset="0"/>
                <a:cs typeface="Futura Medium" charset="0"/>
              </a:rPr>
              <a:t>Pis</a:t>
            </a:r>
            <a:r>
              <a:rPr lang="en-US" sz="1500" b="1" dirty="0">
                <a:solidFill>
                  <a:schemeClr val="bg1"/>
                </a:solidFill>
                <a:latin typeface="Futura Medium" charset="0"/>
                <a:ea typeface="Futura Medium" charset="0"/>
                <a:cs typeface="Futura Medium" charset="0"/>
              </a:rPr>
              <a:t/>
            </a:r>
            <a:br>
              <a:rPr lang="en-US" sz="1500" b="1" dirty="0">
                <a:solidFill>
                  <a:schemeClr val="bg1"/>
                </a:solidFill>
                <a:latin typeface="Futura Medium" charset="0"/>
                <a:ea typeface="Futura Medium" charset="0"/>
                <a:cs typeface="Futura Medium" charset="0"/>
              </a:rPr>
            </a:br>
            <a:r>
              <a:rPr lang="en-US" sz="788" b="1" dirty="0">
                <a:solidFill>
                  <a:schemeClr val="bg1"/>
                </a:solidFill>
                <a:latin typeface="Futura Medium" charset="0"/>
                <a:ea typeface="Futura Medium" charset="0"/>
                <a:cs typeface="Futura Medium" charset="0"/>
              </a:rPr>
              <a:t>Jesse Goncalves</a:t>
            </a:r>
            <a:r>
              <a:rPr lang="en-US" sz="788" b="1" baseline="30000" dirty="0">
                <a:solidFill>
                  <a:schemeClr val="bg1"/>
                </a:solidFill>
                <a:latin typeface="Futura Medium" charset="0"/>
                <a:ea typeface="Futura Medium" charset="0"/>
                <a:cs typeface="Futura Medium" charset="0"/>
              </a:rPr>
              <a:t>1</a:t>
            </a:r>
            <a:r>
              <a:rPr lang="en-US" sz="788" b="1" dirty="0">
                <a:solidFill>
                  <a:schemeClr val="bg1"/>
                </a:solidFill>
                <a:latin typeface="Futura Medium" charset="0"/>
                <a:ea typeface="Futura Medium" charset="0"/>
                <a:cs typeface="Futura Medium" charset="0"/>
              </a:rPr>
              <a:t>, Dr. </a:t>
            </a:r>
            <a:r>
              <a:rPr lang="en-US" sz="788" b="1" dirty="0" err="1">
                <a:solidFill>
                  <a:schemeClr val="bg1"/>
                </a:solidFill>
                <a:latin typeface="Futura Medium" charset="0"/>
                <a:ea typeface="Futura Medium" charset="0"/>
                <a:cs typeface="Futura Medium" charset="0"/>
              </a:rPr>
              <a:t>Hartmut</a:t>
            </a:r>
            <a:r>
              <a:rPr lang="en-US" sz="788" b="1" dirty="0">
                <a:solidFill>
                  <a:schemeClr val="bg1"/>
                </a:solidFill>
                <a:latin typeface="Futura Medium" charset="0"/>
                <a:ea typeface="Futura Medium" charset="0"/>
                <a:cs typeface="Futura Medium" charset="0"/>
              </a:rPr>
              <a:t> Kaiser</a:t>
            </a:r>
            <a:r>
              <a:rPr lang="en-US" sz="788" b="1" baseline="30000" dirty="0">
                <a:solidFill>
                  <a:schemeClr val="bg1"/>
                </a:solidFill>
                <a:latin typeface="Futura Medium" charset="0"/>
                <a:ea typeface="Futura Medium" charset="0"/>
                <a:cs typeface="Futura Medium" charset="0"/>
              </a:rPr>
              <a:t>2</a:t>
            </a:r>
            <a:br>
              <a:rPr lang="en-US" sz="788" b="1" baseline="30000" dirty="0">
                <a:solidFill>
                  <a:schemeClr val="bg1"/>
                </a:solidFill>
                <a:latin typeface="Futura Medium" charset="0"/>
                <a:ea typeface="Futura Medium" charset="0"/>
                <a:cs typeface="Futura Medium" charset="0"/>
              </a:rPr>
            </a:br>
            <a:r>
              <a:rPr lang="en-US" sz="788" b="1" baseline="30000" dirty="0">
                <a:solidFill>
                  <a:schemeClr val="bg1"/>
                </a:solidFill>
                <a:latin typeface="Futura Medium" charset="0"/>
                <a:ea typeface="Futura Medium" charset="0"/>
                <a:cs typeface="Futura Medium" charset="0"/>
              </a:rPr>
              <a:t> 1</a:t>
            </a:r>
            <a:r>
              <a:rPr lang="en-US" sz="788" b="1" dirty="0">
                <a:solidFill>
                  <a:schemeClr val="bg1"/>
                </a:solidFill>
                <a:latin typeface="Futura Medium" charset="0"/>
                <a:ea typeface="Futura Medium" charset="0"/>
                <a:cs typeface="Futura Medium" charset="0"/>
              </a:rPr>
              <a:t>Department of Mathematics, Seattle University </a:t>
            </a:r>
            <a:br>
              <a:rPr lang="en-US" sz="788" b="1" dirty="0">
                <a:solidFill>
                  <a:schemeClr val="bg1"/>
                </a:solidFill>
                <a:latin typeface="Futura Medium" charset="0"/>
                <a:ea typeface="Futura Medium" charset="0"/>
                <a:cs typeface="Futura Medium" charset="0"/>
              </a:rPr>
            </a:br>
            <a:r>
              <a:rPr lang="en-US" sz="788" b="1" baseline="30000" dirty="0">
                <a:solidFill>
                  <a:schemeClr val="bg1"/>
                </a:solidFill>
                <a:latin typeface="Futura Medium" charset="0"/>
                <a:ea typeface="Futura Medium" charset="0"/>
                <a:cs typeface="Futura Medium" charset="0"/>
              </a:rPr>
              <a:t>2</a:t>
            </a:r>
            <a:r>
              <a:rPr lang="en-US" sz="788" b="1" dirty="0">
                <a:solidFill>
                  <a:schemeClr val="bg1"/>
                </a:solidFill>
                <a:latin typeface="Futura Medium" charset="0"/>
                <a:ea typeface="Futura Medium" charset="0"/>
                <a:cs typeface="Futura Medium" charset="0"/>
              </a:rPr>
              <a:t>Center for </a:t>
            </a:r>
            <a:r>
              <a:rPr lang="en-US" sz="788" b="1" dirty="0" smtClean="0">
                <a:solidFill>
                  <a:schemeClr val="bg1"/>
                </a:solidFill>
                <a:latin typeface="Futura Medium" charset="0"/>
                <a:ea typeface="Futura Medium" charset="0"/>
                <a:cs typeface="Futura Medium" charset="0"/>
              </a:rPr>
              <a:t>Computation &amp; </a:t>
            </a:r>
            <a:r>
              <a:rPr lang="en-US" sz="788" b="1" dirty="0">
                <a:solidFill>
                  <a:schemeClr val="bg1"/>
                </a:solidFill>
                <a:latin typeface="Futura Medium" charset="0"/>
                <a:ea typeface="Futura Medium" charset="0"/>
                <a:cs typeface="Futura Medium" charset="0"/>
              </a:rPr>
              <a:t>Technology, Louisiana State University</a:t>
            </a:r>
            <a:endParaRPr lang="en-US" sz="1200" b="1" dirty="0">
              <a:solidFill>
                <a:schemeClr val="bg1"/>
              </a:solidFill>
              <a:latin typeface="Futura Medium" charset="0"/>
              <a:ea typeface="Futura Medium" charset="0"/>
              <a:cs typeface="Futura Medium" charset="0"/>
            </a:endParaRPr>
          </a:p>
        </p:txBody>
      </p:sp>
      <p:sp>
        <p:nvSpPr>
          <p:cNvPr id="4" name="TextBox 3"/>
          <p:cNvSpPr txBox="1"/>
          <p:nvPr/>
        </p:nvSpPr>
        <p:spPr>
          <a:xfrm>
            <a:off x="45719" y="793516"/>
            <a:ext cx="2980944" cy="276999"/>
          </a:xfrm>
          <a:prstGeom prst="rect">
            <a:avLst/>
          </a:prstGeom>
          <a:solidFill>
            <a:schemeClr val="accent5">
              <a:lumMod val="40000"/>
              <a:lumOff val="60000"/>
            </a:schemeClr>
          </a:solidFill>
          <a:ln>
            <a:solidFill>
              <a:schemeClr val="tx1"/>
            </a:solidFill>
          </a:ln>
        </p:spPr>
        <p:txBody>
          <a:bodyPr wrap="square" rtlCol="0">
            <a:spAutoFit/>
          </a:bodyPr>
          <a:lstStyle/>
          <a:p>
            <a:pPr algn="ctr"/>
            <a:r>
              <a:rPr lang="en-US" sz="1200" b="1" dirty="0" smtClean="0">
                <a:latin typeface="Futura Medium" charset="0"/>
                <a:ea typeface="Futura Medium" charset="0"/>
                <a:cs typeface="Futura Medium" charset="0"/>
              </a:rPr>
              <a:t>Abstract</a:t>
            </a:r>
            <a:endParaRPr lang="en-US" sz="1350" b="1" dirty="0">
              <a:latin typeface="Futura Medium" charset="0"/>
              <a:ea typeface="Futura Medium" charset="0"/>
              <a:cs typeface="Futura Medium" charset="0"/>
            </a:endParaRPr>
          </a:p>
        </p:txBody>
      </p:sp>
      <p:sp>
        <p:nvSpPr>
          <p:cNvPr id="6" name="TextBox 5"/>
          <p:cNvSpPr txBox="1"/>
          <p:nvPr/>
        </p:nvSpPr>
        <p:spPr>
          <a:xfrm>
            <a:off x="41271" y="2709934"/>
            <a:ext cx="2980943" cy="276999"/>
          </a:xfrm>
          <a:prstGeom prst="rect">
            <a:avLst/>
          </a:prstGeom>
          <a:solidFill>
            <a:schemeClr val="accent5">
              <a:lumMod val="40000"/>
              <a:lumOff val="60000"/>
            </a:schemeClr>
          </a:solidFill>
          <a:ln>
            <a:solidFill>
              <a:schemeClr val="tx1"/>
            </a:solidFill>
          </a:ln>
        </p:spPr>
        <p:txBody>
          <a:bodyPr wrap="square" rtlCol="0">
            <a:spAutoFit/>
          </a:bodyPr>
          <a:lstStyle/>
          <a:p>
            <a:pPr algn="ctr"/>
            <a:r>
              <a:rPr lang="en-US" sz="1200" b="1" dirty="0">
                <a:latin typeface="Futura Medium" charset="0"/>
                <a:ea typeface="Futura Medium" charset="0"/>
                <a:cs typeface="Futura Medium" charset="0"/>
              </a:rPr>
              <a:t>Process</a:t>
            </a:r>
            <a:endParaRPr lang="en-US" sz="1350" b="1" dirty="0">
              <a:latin typeface="Futura Medium" charset="0"/>
              <a:ea typeface="Futura Medium" charset="0"/>
              <a:cs typeface="Futura Medium" charset="0"/>
            </a:endParaRPr>
          </a:p>
        </p:txBody>
      </p:sp>
      <p:sp>
        <p:nvSpPr>
          <p:cNvPr id="7" name="TextBox 6"/>
          <p:cNvSpPr txBox="1"/>
          <p:nvPr/>
        </p:nvSpPr>
        <p:spPr>
          <a:xfrm>
            <a:off x="3078731" y="793515"/>
            <a:ext cx="2980944" cy="276999"/>
          </a:xfrm>
          <a:prstGeom prst="rect">
            <a:avLst/>
          </a:prstGeom>
          <a:solidFill>
            <a:schemeClr val="accent5">
              <a:lumMod val="40000"/>
              <a:lumOff val="60000"/>
            </a:schemeClr>
          </a:solidFill>
          <a:ln>
            <a:solidFill>
              <a:schemeClr val="tx1"/>
            </a:solidFill>
          </a:ln>
        </p:spPr>
        <p:txBody>
          <a:bodyPr wrap="square" rtlCol="0">
            <a:spAutoFit/>
          </a:bodyPr>
          <a:lstStyle/>
          <a:p>
            <a:pPr algn="ctr"/>
            <a:r>
              <a:rPr lang="en-US" sz="1200" b="1" dirty="0">
                <a:latin typeface="Futura Medium" charset="0"/>
                <a:ea typeface="Futura Medium" charset="0"/>
                <a:cs typeface="Futura Medium" charset="0"/>
              </a:rPr>
              <a:t>Results</a:t>
            </a:r>
            <a:endParaRPr lang="en-US" sz="1350" b="1" dirty="0">
              <a:latin typeface="Futura Medium" charset="0"/>
              <a:ea typeface="Futura Medium" charset="0"/>
              <a:cs typeface="Futura Medium" charset="0"/>
            </a:endParaRPr>
          </a:p>
        </p:txBody>
      </p:sp>
      <p:sp>
        <p:nvSpPr>
          <p:cNvPr id="8" name="TextBox 7"/>
          <p:cNvSpPr txBox="1"/>
          <p:nvPr/>
        </p:nvSpPr>
        <p:spPr>
          <a:xfrm>
            <a:off x="6111743" y="793515"/>
            <a:ext cx="2980944" cy="276999"/>
          </a:xfrm>
          <a:prstGeom prst="rect">
            <a:avLst/>
          </a:prstGeom>
          <a:solidFill>
            <a:schemeClr val="accent5">
              <a:lumMod val="40000"/>
              <a:lumOff val="60000"/>
            </a:schemeClr>
          </a:solidFill>
          <a:ln>
            <a:solidFill>
              <a:schemeClr val="tx1"/>
            </a:solidFill>
          </a:ln>
        </p:spPr>
        <p:txBody>
          <a:bodyPr wrap="square" rtlCol="0">
            <a:spAutoFit/>
          </a:bodyPr>
          <a:lstStyle/>
          <a:p>
            <a:pPr algn="ctr"/>
            <a:r>
              <a:rPr lang="en-US" sz="1200" b="1" dirty="0">
                <a:latin typeface="Futura Medium" charset="0"/>
                <a:ea typeface="Futura Medium" charset="0"/>
                <a:cs typeface="Futura Medium" charset="0"/>
              </a:rPr>
              <a:t>Discussion</a:t>
            </a:r>
            <a:endParaRPr lang="en-US" sz="1350" b="1" dirty="0">
              <a:latin typeface="Futura Medium" charset="0"/>
              <a:ea typeface="Futura Medium" charset="0"/>
              <a:cs typeface="Futura Medium" charset="0"/>
            </a:endParaRPr>
          </a:p>
        </p:txBody>
      </p:sp>
      <p:sp>
        <p:nvSpPr>
          <p:cNvPr id="9" name="TextBox 8"/>
          <p:cNvSpPr txBox="1"/>
          <p:nvPr/>
        </p:nvSpPr>
        <p:spPr>
          <a:xfrm>
            <a:off x="6109943" y="3226890"/>
            <a:ext cx="2980944" cy="276999"/>
          </a:xfrm>
          <a:prstGeom prst="rect">
            <a:avLst/>
          </a:prstGeom>
          <a:solidFill>
            <a:schemeClr val="accent5">
              <a:lumMod val="40000"/>
              <a:lumOff val="60000"/>
            </a:schemeClr>
          </a:solidFill>
          <a:ln>
            <a:solidFill>
              <a:schemeClr val="tx1"/>
            </a:solidFill>
          </a:ln>
        </p:spPr>
        <p:txBody>
          <a:bodyPr wrap="square" rtlCol="0">
            <a:spAutoFit/>
          </a:bodyPr>
          <a:lstStyle/>
          <a:p>
            <a:pPr algn="ctr"/>
            <a:r>
              <a:rPr lang="en-US" sz="1200" b="1" dirty="0">
                <a:latin typeface="Futura Medium" charset="0"/>
                <a:ea typeface="Futura Medium" charset="0"/>
                <a:cs typeface="Futura Medium" charset="0"/>
              </a:rPr>
              <a:t>Next</a:t>
            </a:r>
            <a:r>
              <a:rPr lang="en-US" sz="1200" dirty="0">
                <a:latin typeface="Futura Medium" charset="0"/>
                <a:ea typeface="Futura Medium" charset="0"/>
                <a:cs typeface="Futura Medium" charset="0"/>
              </a:rPr>
              <a:t> </a:t>
            </a:r>
            <a:r>
              <a:rPr lang="en-US" sz="1200" b="1" dirty="0">
                <a:latin typeface="Futura Medium" charset="0"/>
                <a:ea typeface="Futura Medium" charset="0"/>
                <a:cs typeface="Futura Medium" charset="0"/>
              </a:rPr>
              <a:t>Steps</a:t>
            </a:r>
          </a:p>
        </p:txBody>
      </p:sp>
      <p:sp>
        <p:nvSpPr>
          <p:cNvPr id="10" name="TextBox 9"/>
          <p:cNvSpPr txBox="1"/>
          <p:nvPr/>
        </p:nvSpPr>
        <p:spPr>
          <a:xfrm>
            <a:off x="6109944" y="4459227"/>
            <a:ext cx="2980943" cy="276999"/>
          </a:xfrm>
          <a:prstGeom prst="rect">
            <a:avLst/>
          </a:prstGeom>
          <a:solidFill>
            <a:schemeClr val="accent5">
              <a:lumMod val="40000"/>
              <a:lumOff val="60000"/>
            </a:schemeClr>
          </a:solidFill>
          <a:ln>
            <a:solidFill>
              <a:schemeClr val="tx1"/>
            </a:solidFill>
          </a:ln>
        </p:spPr>
        <p:txBody>
          <a:bodyPr wrap="square" rtlCol="0">
            <a:spAutoFit/>
          </a:bodyPr>
          <a:lstStyle/>
          <a:p>
            <a:pPr algn="ctr"/>
            <a:r>
              <a:rPr lang="en-US" sz="1200" b="1" dirty="0">
                <a:latin typeface="Futura Medium" charset="0"/>
                <a:ea typeface="Futura Medium" charset="0"/>
                <a:cs typeface="Futura Medium" charset="0"/>
              </a:rPr>
              <a:t>Acknowledgements</a:t>
            </a:r>
            <a:endParaRPr lang="en-US" sz="1350" b="1" dirty="0">
              <a:latin typeface="Futura Medium" charset="0"/>
              <a:ea typeface="Futura Medium" charset="0"/>
              <a:cs typeface="Futura Medium" charset="0"/>
            </a:endParaRPr>
          </a:p>
        </p:txBody>
      </p:sp>
      <mc:AlternateContent xmlns:mc="http://schemas.openxmlformats.org/markup-compatibility/2006" xmlns:a14="http://schemas.microsoft.com/office/drawing/2010/main">
        <mc:Choice Requires="a14">
          <p:sp>
            <p:nvSpPr>
              <p:cNvPr id="17" name="TextBox 16"/>
              <p:cNvSpPr txBox="1">
                <a:spLocks noChangeAspect="1"/>
              </p:cNvSpPr>
              <p:nvPr/>
            </p:nvSpPr>
            <p:spPr>
              <a:xfrm>
                <a:off x="45719" y="1070514"/>
                <a:ext cx="2980943" cy="1561389"/>
              </a:xfrm>
              <a:prstGeom prst="rect">
                <a:avLst/>
              </a:prstGeom>
              <a:noFill/>
              <a:ln>
                <a:solidFill>
                  <a:schemeClr val="tx1"/>
                </a:solidFill>
              </a:ln>
            </p:spPr>
            <p:txBody>
              <a:bodyPr wrap="square" rtlCol="0">
                <a:spAutoFit/>
              </a:bodyPr>
              <a:lstStyle/>
              <a:p>
                <a:pPr>
                  <a:lnSpc>
                    <a:spcPct val="125000"/>
                  </a:lnSpc>
                </a:pPr>
                <a:r>
                  <a:rPr lang="en-US" sz="700" dirty="0" smtClean="0">
                    <a:latin typeface="Futura Medium" charset="0"/>
                    <a:ea typeface="Futura Medium" charset="0"/>
                    <a:cs typeface="Futura Medium" charset="0"/>
                  </a:rPr>
                  <a:t>HPX, a </a:t>
                </a:r>
                <a:r>
                  <a:rPr lang="en-US" sz="700" dirty="0">
                    <a:latin typeface="Futura Medium" charset="0"/>
                    <a:ea typeface="Futura Medium" charset="0"/>
                    <a:cs typeface="Futura Medium" charset="0"/>
                  </a:rPr>
                  <a:t>C++ runtime system for parallel and distributed </a:t>
                </a:r>
                <a:r>
                  <a:rPr lang="en-US" sz="700" dirty="0" smtClean="0">
                    <a:latin typeface="Futura Medium" charset="0"/>
                    <a:ea typeface="Futura Medium" charset="0"/>
                    <a:cs typeface="Futura Medium" charset="0"/>
                  </a:rPr>
                  <a:t>programming, is designed to enhance computational efficiency on platforms ranging from multicore PC’s to supercomputers. To showcase the portability and performance of HPX, we sought to build and run HPX applications on a cluster of Raspberry </a:t>
                </a:r>
                <a:r>
                  <a:rPr lang="en-US" sz="700" dirty="0" err="1" smtClean="0">
                    <a:latin typeface="Futura Medium" charset="0"/>
                    <a:ea typeface="Futura Medium" charset="0"/>
                    <a:cs typeface="Futura Medium" charset="0"/>
                  </a:rPr>
                  <a:t>Pis</a:t>
                </a:r>
                <a:r>
                  <a:rPr lang="en-US" sz="700" dirty="0" smtClean="0">
                    <a:latin typeface="Futura Medium" charset="0"/>
                    <a:ea typeface="Futura Medium" charset="0"/>
                    <a:cs typeface="Futura Medium" charset="0"/>
                  </a:rPr>
                  <a:t>. Running on the ARM architecture of a Raspberry Pi and accelerating computation on that architecture shows that HPX can be used to take advantage of even the simplest parallel and distributed hardware structures. Indeed, the HPX applications we tested, which estimate </a:t>
                </a:r>
                <a14:m>
                  <m:oMath xmlns:m="http://schemas.openxmlformats.org/officeDocument/2006/math">
                    <m:r>
                      <a:rPr lang="en-US" sz="700" i="1" smtClean="0">
                        <a:latin typeface="Cambria Math" charset="0"/>
                        <a:ea typeface="Cambria Math" charset="0"/>
                        <a:cs typeface="Cambria Math" charset="0"/>
                      </a:rPr>
                      <m:t>𝜋</m:t>
                    </m:r>
                  </m:oMath>
                </a14:m>
                <a:r>
                  <a:rPr lang="en-US" sz="700" dirty="0" smtClean="0">
                    <a:latin typeface="Futura Medium" charset="0"/>
                    <a:ea typeface="Futura Medium" charset="0"/>
                    <a:cs typeface="Futura Medium" charset="0"/>
                  </a:rPr>
                  <a:t> using a Monte </a:t>
                </a:r>
                <a:r>
                  <a:rPr lang="en-US" sz="700" dirty="0">
                    <a:latin typeface="Futura Medium" charset="0"/>
                    <a:ea typeface="Futura Medium" charset="0"/>
                    <a:cs typeface="Futura Medium" charset="0"/>
                  </a:rPr>
                  <a:t>C</a:t>
                </a:r>
                <a:r>
                  <a:rPr lang="en-US" sz="700" dirty="0" smtClean="0">
                    <a:latin typeface="Futura Medium" charset="0"/>
                    <a:ea typeface="Futura Medium" charset="0"/>
                    <a:cs typeface="Futura Medium" charset="0"/>
                  </a:rPr>
                  <a:t>arlo simulation, showed excellent parallel and distributed scaling on the Pi cluster.</a:t>
                </a:r>
              </a:p>
            </p:txBody>
          </p:sp>
        </mc:Choice>
        <mc:Fallback xmlns="">
          <p:sp>
            <p:nvSpPr>
              <p:cNvPr id="17" name="TextBox 16"/>
              <p:cNvSpPr txBox="1">
                <a:spLocks noRot="1" noChangeAspect="1" noMove="1" noResize="1" noEditPoints="1" noAdjustHandles="1" noChangeArrowheads="1" noChangeShapeType="1" noTextEdit="1"/>
              </p:cNvSpPr>
              <p:nvPr/>
            </p:nvSpPr>
            <p:spPr>
              <a:xfrm>
                <a:off x="45719" y="1070514"/>
                <a:ext cx="2980943" cy="1561389"/>
              </a:xfrm>
              <a:prstGeom prst="rect">
                <a:avLst/>
              </a:prstGeom>
              <a:blipFill rotWithShape="0">
                <a:blip r:embed="rId4"/>
                <a:stretch>
                  <a:fillRect/>
                </a:stretch>
              </a:blipFill>
              <a:ln>
                <a:solidFill>
                  <a:schemeClr val="tx1"/>
                </a:solidFill>
              </a:ln>
            </p:spPr>
            <p:txBody>
              <a:bodyPr/>
              <a:lstStyle/>
              <a:p>
                <a:r>
                  <a:rPr lang="en-US">
                    <a:noFill/>
                  </a:rPr>
                  <a:t> </a:t>
                </a:r>
              </a:p>
            </p:txBody>
          </p:sp>
        </mc:Fallback>
      </mc:AlternateContent>
      <p:sp>
        <p:nvSpPr>
          <p:cNvPr id="18" name="TextBox 17"/>
          <p:cNvSpPr txBox="1">
            <a:spLocks noChangeAspect="1"/>
          </p:cNvSpPr>
          <p:nvPr/>
        </p:nvSpPr>
        <p:spPr>
          <a:xfrm>
            <a:off x="3078730" y="1070510"/>
            <a:ext cx="2980944" cy="4800600"/>
          </a:xfrm>
          <a:prstGeom prst="rect">
            <a:avLst/>
          </a:prstGeom>
          <a:noFill/>
          <a:ln>
            <a:solidFill>
              <a:schemeClr val="tx1"/>
            </a:solidFill>
          </a:ln>
        </p:spPr>
        <p:txBody>
          <a:bodyPr wrap="square" rtlCol="0">
            <a:spAutoFit/>
          </a:bodyPr>
          <a:lstStyle/>
          <a:p>
            <a:endParaRPr lang="hr-HR" sz="800" dirty="0"/>
          </a:p>
        </p:txBody>
      </p:sp>
      <mc:AlternateContent xmlns:mc="http://schemas.openxmlformats.org/markup-compatibility/2006">
        <mc:Choice xmlns:a14="http://schemas.microsoft.com/office/drawing/2010/main" Requires="a14">
          <p:sp>
            <p:nvSpPr>
              <p:cNvPr id="19" name="TextBox 18"/>
              <p:cNvSpPr txBox="1">
                <a:spLocks noChangeAspect="1"/>
              </p:cNvSpPr>
              <p:nvPr/>
            </p:nvSpPr>
            <p:spPr>
              <a:xfrm>
                <a:off x="6111743" y="1070505"/>
                <a:ext cx="2980944" cy="2103120"/>
              </a:xfrm>
              <a:prstGeom prst="rect">
                <a:avLst/>
              </a:prstGeom>
              <a:noFill/>
              <a:ln>
                <a:solidFill>
                  <a:schemeClr val="tx1"/>
                </a:solidFill>
              </a:ln>
            </p:spPr>
            <p:txBody>
              <a:bodyPr wrap="square" rtlCol="0">
                <a:spAutoFit/>
              </a:bodyPr>
              <a:lstStyle/>
              <a:p>
                <a:pPr>
                  <a:lnSpc>
                    <a:spcPct val="125000"/>
                  </a:lnSpc>
                </a:pPr>
                <a:r>
                  <a:rPr lang="en-US" sz="700" dirty="0" smtClean="0">
                    <a:latin typeface="Futura Medium" charset="0"/>
                    <a:ea typeface="Futura Medium" charset="0"/>
                    <a:cs typeface="Futura Medium" charset="0"/>
                  </a:rPr>
                  <a:t>Our Monte </a:t>
                </a:r>
                <a:r>
                  <a:rPr lang="en-US" sz="700" dirty="0">
                    <a:latin typeface="Futura Medium" charset="0"/>
                    <a:ea typeface="Futura Medium" charset="0"/>
                    <a:cs typeface="Futura Medium" charset="0"/>
                  </a:rPr>
                  <a:t>C</a:t>
                </a:r>
                <a:r>
                  <a:rPr lang="en-US" sz="700" dirty="0" smtClean="0">
                    <a:latin typeface="Futura Medium" charset="0"/>
                    <a:ea typeface="Futura Medium" charset="0"/>
                    <a:cs typeface="Futura Medium" charset="0"/>
                  </a:rPr>
                  <a:t>arlo HPX applications showed excellent parallel and distributed scalability on the Raspberry Pi’s, and the scaling efficiency in each case remained above 99% for all of the tests we ran. The scalability of our HPX applications can be observed in the graphs of trials per second vs. number of cores/nodes, a generic measure of scaling. The table of computation times required to reach different percent errors in our calculation of </a:t>
                </a:r>
                <a14:m>
                  <m:oMath xmlns:m="http://schemas.openxmlformats.org/officeDocument/2006/math">
                    <m:r>
                      <m:rPr>
                        <m:sty m:val="p"/>
                      </m:rPr>
                      <a:rPr lang="en-US" sz="700" i="0" smtClean="0">
                        <a:latin typeface="Cambria Math" charset="0"/>
                        <a:ea typeface="Futura Medium" charset="0"/>
                        <a:cs typeface="Futura Medium" charset="0"/>
                      </a:rPr>
                      <m:t>π</m:t>
                    </m:r>
                  </m:oMath>
                </a14:m>
                <a:r>
                  <a:rPr lang="en-US" sz="700" dirty="0" smtClean="0">
                    <a:latin typeface="Futura Medium" charset="0"/>
                    <a:ea typeface="Futura Medium" charset="0"/>
                    <a:cs typeface="Futura Medium" charset="0"/>
                  </a:rPr>
                  <a:t> also showcases the scalability of HPX.</a:t>
                </a:r>
              </a:p>
              <a:p>
                <a:pPr>
                  <a:lnSpc>
                    <a:spcPct val="125000"/>
                  </a:lnSpc>
                </a:pPr>
                <a:r>
                  <a:rPr lang="en-US" sz="700" dirty="0" smtClean="0">
                    <a:latin typeface="Futura Medium" charset="0"/>
                    <a:ea typeface="Futura Medium" charset="0"/>
                    <a:cs typeface="Futura Medium" charset="0"/>
                  </a:rPr>
                  <a:t>Building HPX for the Raspberry </a:t>
                </a:r>
                <a:r>
                  <a:rPr lang="en-US" sz="700" dirty="0" err="1" smtClean="0">
                    <a:latin typeface="Futura Medium" charset="0"/>
                    <a:ea typeface="Futura Medium" charset="0"/>
                    <a:cs typeface="Futura Medium" charset="0"/>
                  </a:rPr>
                  <a:t>Pis</a:t>
                </a:r>
                <a:r>
                  <a:rPr lang="en-US" sz="700" dirty="0" smtClean="0">
                    <a:latin typeface="Futura Medium" charset="0"/>
                    <a:ea typeface="Futura Medium" charset="0"/>
                    <a:cs typeface="Futura Medium" charset="0"/>
                  </a:rPr>
                  <a:t> proved to be the most challenging part of the project. We decided to cross-compile HPX because of how long it takes to build, which required a great deal of experimentation with a cross-compilation toolchain and the configuration options of HPX and its dependencies. The procedure we followed can certainly be improved upon in the future, </a:t>
                </a:r>
                <a:r>
                  <a:rPr lang="en-US" sz="700" dirty="0" smtClean="0">
                    <a:latin typeface="Futura Medium" charset="0"/>
                    <a:ea typeface="Futura Medium" charset="0"/>
                    <a:cs typeface="Futura Medium" charset="0"/>
                  </a:rPr>
                  <a:t>but </a:t>
                </a:r>
                <a:r>
                  <a:rPr lang="en-US" sz="700" dirty="0" smtClean="0">
                    <a:latin typeface="Futura Medium" charset="0"/>
                    <a:ea typeface="Futura Medium" charset="0"/>
                    <a:cs typeface="Futura Medium" charset="0"/>
                  </a:rPr>
                  <a:t>we have shown that HPX ports to the ARM architecture of </a:t>
                </a:r>
                <a:r>
                  <a:rPr lang="en-US" sz="700" dirty="0" smtClean="0">
                    <a:latin typeface="Futura Medium" charset="0"/>
                    <a:ea typeface="Futura Medium" charset="0"/>
                    <a:cs typeface="Futura Medium" charset="0"/>
                  </a:rPr>
                  <a:t>Pi.</a:t>
                </a:r>
                <a:endParaRPr lang="en-US" sz="700" dirty="0" smtClean="0">
                  <a:latin typeface="Futura Medium" charset="0"/>
                  <a:ea typeface="Futura Medium" charset="0"/>
                  <a:cs typeface="Futura Medium" charset="0"/>
                </a:endParaRPr>
              </a:p>
              <a:p>
                <a:pPr marL="285750" indent="-285750">
                  <a:lnSpc>
                    <a:spcPct val="125000"/>
                  </a:lnSpc>
                  <a:buFont typeface="Arial" charset="0"/>
                  <a:buChar char="•"/>
                </a:pPr>
                <a:endParaRPr lang="en-US" sz="700" dirty="0" smtClean="0">
                  <a:latin typeface="Futura Medium" charset="0"/>
                  <a:ea typeface="Futura Medium" charset="0"/>
                  <a:cs typeface="Futura Medium" charset="0"/>
                </a:endParaRPr>
              </a:p>
            </p:txBody>
          </p:sp>
        </mc:Choice>
        <mc:Fallback>
          <p:sp>
            <p:nvSpPr>
              <p:cNvPr id="19" name="TextBox 18"/>
              <p:cNvSpPr txBox="1">
                <a:spLocks noRot="1" noChangeAspect="1" noMove="1" noResize="1" noEditPoints="1" noAdjustHandles="1" noChangeArrowheads="1" noChangeShapeType="1" noTextEdit="1"/>
              </p:cNvSpPr>
              <p:nvPr/>
            </p:nvSpPr>
            <p:spPr>
              <a:xfrm>
                <a:off x="6111743" y="1070505"/>
                <a:ext cx="2980944" cy="2103120"/>
              </a:xfrm>
              <a:prstGeom prst="rect">
                <a:avLst/>
              </a:prstGeom>
              <a:blipFill rotWithShape="0">
                <a:blip r:embed="rId5"/>
                <a:stretch>
                  <a:fillRect/>
                </a:stretch>
              </a:blipFill>
              <a:ln>
                <a:solidFill>
                  <a:schemeClr val="tx1"/>
                </a:solidFill>
              </a:ln>
            </p:spPr>
            <p:txBody>
              <a:bodyPr/>
              <a:lstStyle/>
              <a:p>
                <a:r>
                  <a:rPr lang="en-US">
                    <a:noFill/>
                  </a:rPr>
                  <a:t> </a:t>
                </a:r>
              </a:p>
            </p:txBody>
          </p:sp>
        </mc:Fallback>
      </mc:AlternateContent>
      <p:sp>
        <p:nvSpPr>
          <p:cNvPr id="21" name="TextBox 20"/>
          <p:cNvSpPr txBox="1">
            <a:spLocks noChangeAspect="1"/>
          </p:cNvSpPr>
          <p:nvPr/>
        </p:nvSpPr>
        <p:spPr>
          <a:xfrm>
            <a:off x="6109945" y="4738580"/>
            <a:ext cx="2980943" cy="867930"/>
          </a:xfrm>
          <a:prstGeom prst="rect">
            <a:avLst/>
          </a:prstGeom>
          <a:noFill/>
          <a:ln>
            <a:solidFill>
              <a:schemeClr val="tx1"/>
            </a:solidFill>
          </a:ln>
        </p:spPr>
        <p:txBody>
          <a:bodyPr wrap="square" rtlCol="0">
            <a:spAutoFit/>
          </a:bodyPr>
          <a:lstStyle/>
          <a:p>
            <a:pPr marL="182880" indent="-182880">
              <a:lnSpc>
                <a:spcPct val="120000"/>
              </a:lnSpc>
              <a:buSzPct val="120000"/>
              <a:buFont typeface="Courier New" charset="0"/>
              <a:buChar char="o"/>
            </a:pPr>
            <a:r>
              <a:rPr lang="en-US" sz="700" dirty="0" smtClean="0">
                <a:latin typeface="Futura Medium" charset="0"/>
                <a:ea typeface="Futura Medium" charset="0"/>
                <a:cs typeface="Futura Medium" charset="0"/>
              </a:rPr>
              <a:t>Thank you to Adrian Serio, Zach </a:t>
            </a:r>
            <a:r>
              <a:rPr lang="en-US" sz="700" dirty="0" err="1" smtClean="0">
                <a:latin typeface="Futura Medium" charset="0"/>
                <a:ea typeface="Futura Medium" charset="0"/>
                <a:cs typeface="Futura Medium" charset="0"/>
              </a:rPr>
              <a:t>Byerly</a:t>
            </a:r>
            <a:r>
              <a:rPr lang="en-US" sz="700" dirty="0" smtClean="0">
                <a:latin typeface="Futura Medium" charset="0"/>
                <a:ea typeface="Futura Medium" charset="0"/>
                <a:cs typeface="Futura Medium" charset="0"/>
              </a:rPr>
              <a:t>, and many other members of the CCT community for their support on this project.</a:t>
            </a:r>
          </a:p>
          <a:p>
            <a:pPr marL="182880" indent="-182880">
              <a:lnSpc>
                <a:spcPct val="120000"/>
              </a:lnSpc>
              <a:buSzPct val="120000"/>
              <a:buFont typeface="Courier New" charset="0"/>
              <a:buChar char="o"/>
            </a:pPr>
            <a:r>
              <a:rPr lang="en-US" sz="700" dirty="0" smtClean="0">
                <a:latin typeface="Futura Medium" charset="0"/>
                <a:ea typeface="Futura Medium" charset="0"/>
                <a:cs typeface="Futura Medium" charset="0"/>
              </a:rPr>
              <a:t>This </a:t>
            </a:r>
            <a:r>
              <a:rPr lang="en-US" sz="700" dirty="0">
                <a:latin typeface="Futura Medium" charset="0"/>
                <a:ea typeface="Futura Medium" charset="0"/>
                <a:cs typeface="Futura Medium" charset="0"/>
              </a:rPr>
              <a:t>material is based upon work supported by the National Science Foundation under award OCI-1560410 with additional </a:t>
            </a:r>
            <a:r>
              <a:rPr lang="en-US" sz="700" dirty="0" smtClean="0">
                <a:latin typeface="Futura Medium" charset="0"/>
                <a:ea typeface="Futura Medium" charset="0"/>
                <a:cs typeface="Futura Medium" charset="0"/>
              </a:rPr>
              <a:t>support </a:t>
            </a:r>
            <a:r>
              <a:rPr lang="en-US" sz="700" dirty="0">
                <a:latin typeface="Futura Medium" charset="0"/>
                <a:ea typeface="Futura Medium" charset="0"/>
                <a:cs typeface="Futura Medium" charset="0"/>
              </a:rPr>
              <a:t>from the Center for Computation &amp; Technology at Louisiana State </a:t>
            </a:r>
            <a:r>
              <a:rPr lang="en-US" sz="700" dirty="0" smtClean="0">
                <a:latin typeface="Futura Medium" charset="0"/>
                <a:ea typeface="Futura Medium" charset="0"/>
                <a:cs typeface="Futura Medium" charset="0"/>
              </a:rPr>
              <a:t>University.</a:t>
            </a:r>
            <a:endParaRPr lang="en-US" sz="700" dirty="0">
              <a:latin typeface="Futura Medium" charset="0"/>
              <a:ea typeface="Futura Medium" charset="0"/>
              <a:cs typeface="Futura Medium" charset="0"/>
            </a:endParaRPr>
          </a:p>
        </p:txBody>
      </p:sp>
      <mc:AlternateContent xmlns:mc="http://schemas.openxmlformats.org/markup-compatibility/2006" xmlns:a14="http://schemas.microsoft.com/office/drawing/2010/main">
        <mc:Choice Requires="a14">
          <p:sp>
            <p:nvSpPr>
              <p:cNvPr id="22" name="TextBox 21"/>
              <p:cNvSpPr txBox="1">
                <a:spLocks noChangeAspect="1"/>
              </p:cNvSpPr>
              <p:nvPr/>
            </p:nvSpPr>
            <p:spPr>
              <a:xfrm>
                <a:off x="41270" y="2986933"/>
                <a:ext cx="2980944" cy="1708160"/>
              </a:xfrm>
              <a:prstGeom prst="rect">
                <a:avLst/>
              </a:prstGeom>
              <a:noFill/>
              <a:ln>
                <a:solidFill>
                  <a:schemeClr val="tx1"/>
                </a:solidFill>
              </a:ln>
            </p:spPr>
            <p:txBody>
              <a:bodyPr wrap="square" rtlCol="0">
                <a:spAutoFit/>
              </a:bodyPr>
              <a:lstStyle/>
              <a:p>
                <a:pPr marL="182880" indent="-182880">
                  <a:lnSpc>
                    <a:spcPct val="125000"/>
                  </a:lnSpc>
                  <a:buFont typeface="+mj-lt"/>
                  <a:buAutoNum type="arabicPeriod"/>
                </a:pPr>
                <a:r>
                  <a:rPr lang="en-US" sz="700" dirty="0" smtClean="0">
                    <a:latin typeface="Futura Medium" charset="0"/>
                    <a:ea typeface="Futura Medium" charset="0"/>
                    <a:cs typeface="Futura Medium" charset="0"/>
                  </a:rPr>
                  <a:t>Write </a:t>
                </a:r>
                <a:r>
                  <a:rPr lang="en-US" sz="700" dirty="0">
                    <a:latin typeface="Futura Medium" charset="0"/>
                    <a:ea typeface="Futura Medium" charset="0"/>
                    <a:cs typeface="Futura Medium" charset="0"/>
                  </a:rPr>
                  <a:t>a serial </a:t>
                </a:r>
                <a:r>
                  <a:rPr lang="en-US" sz="700" dirty="0" smtClean="0">
                    <a:latin typeface="Futura Medium" charset="0"/>
                    <a:ea typeface="Futura Medium" charset="0"/>
                    <a:cs typeface="Futura Medium" charset="0"/>
                  </a:rPr>
                  <a:t>C++ application </a:t>
                </a:r>
                <a:r>
                  <a:rPr lang="en-US" sz="700" dirty="0">
                    <a:latin typeface="Futura Medium" charset="0"/>
                    <a:ea typeface="Futura Medium" charset="0"/>
                    <a:cs typeface="Futura Medium" charset="0"/>
                  </a:rPr>
                  <a:t>to estimate the value of </a:t>
                </a:r>
                <a14:m>
                  <m:oMath xmlns:m="http://schemas.openxmlformats.org/officeDocument/2006/math">
                    <m:r>
                      <m:rPr>
                        <m:sty m:val="p"/>
                      </m:rPr>
                      <a:rPr lang="en-US" sz="700" i="0" smtClean="0">
                        <a:latin typeface="Cambria Math" panose="02040503050406030204" pitchFamily="18" charset="0"/>
                        <a:ea typeface="Futura Medium" charset="0"/>
                        <a:cs typeface="Futura Medium" charset="0"/>
                      </a:rPr>
                      <m:t>π</m:t>
                    </m:r>
                    <m:r>
                      <a:rPr lang="en-US" sz="700" b="0" i="0" smtClean="0">
                        <a:latin typeface="Cambria Math" charset="0"/>
                        <a:ea typeface="Futura Medium" charset="0"/>
                        <a:cs typeface="Futura Medium" charset="0"/>
                      </a:rPr>
                      <m:t> </m:t>
                    </m:r>
                  </m:oMath>
                </a14:m>
                <a:r>
                  <a:rPr lang="en-US" sz="700" dirty="0">
                    <a:latin typeface="Futura Medium" charset="0"/>
                    <a:ea typeface="Futura Medium" charset="0"/>
                    <a:cs typeface="Futura Medium" charset="0"/>
                  </a:rPr>
                  <a:t>using a</a:t>
                </a:r>
                <a:r>
                  <a:rPr lang="en-US" sz="700" dirty="0" smtClean="0">
                    <a:latin typeface="Futura Medium" charset="0"/>
                    <a:ea typeface="Futura Medium" charset="0"/>
                    <a:cs typeface="Futura Medium" charset="0"/>
                  </a:rPr>
                  <a:t> Monte Carlo simulation.</a:t>
                </a:r>
                <a:endParaRPr lang="en-US" sz="700" dirty="0">
                  <a:latin typeface="Futura Medium" charset="0"/>
                  <a:ea typeface="Futura Medium" charset="0"/>
                  <a:cs typeface="Futura Medium" charset="0"/>
                </a:endParaRPr>
              </a:p>
              <a:p>
                <a:pPr marL="182880" indent="-182880">
                  <a:lnSpc>
                    <a:spcPct val="125000"/>
                  </a:lnSpc>
                  <a:buFont typeface="+mj-lt"/>
                  <a:buAutoNum type="arabicPeriod"/>
                </a:pPr>
                <a:r>
                  <a:rPr lang="en-US" sz="700" dirty="0" smtClean="0">
                    <a:latin typeface="Futura Medium" charset="0"/>
                    <a:ea typeface="Futura Medium" charset="0"/>
                    <a:cs typeface="Futura Medium" charset="0"/>
                  </a:rPr>
                  <a:t>Build HPX </a:t>
                </a:r>
                <a:r>
                  <a:rPr lang="en-US" sz="700" dirty="0">
                    <a:latin typeface="Futura Medium" charset="0"/>
                    <a:ea typeface="Futura Medium" charset="0"/>
                    <a:cs typeface="Futura Medium" charset="0"/>
                  </a:rPr>
                  <a:t>for </a:t>
                </a:r>
                <a:r>
                  <a:rPr lang="en-US" sz="700" dirty="0" smtClean="0">
                    <a:latin typeface="Futura Medium" charset="0"/>
                    <a:ea typeface="Futura Medium" charset="0"/>
                    <a:cs typeface="Futura Medium" charset="0"/>
                  </a:rPr>
                  <a:t>the Raspberry Pi and </a:t>
                </a:r>
                <a:r>
                  <a:rPr lang="en-US" sz="700" dirty="0" err="1" smtClean="0">
                    <a:latin typeface="Futura Medium" charset="0"/>
                    <a:ea typeface="Futura Medium" charset="0"/>
                    <a:cs typeface="Futura Medium" charset="0"/>
                  </a:rPr>
                  <a:t>Raspbian</a:t>
                </a:r>
                <a:r>
                  <a:rPr lang="en-US" sz="700" dirty="0" smtClean="0">
                    <a:latin typeface="Futura Medium" charset="0"/>
                    <a:ea typeface="Futura Medium" charset="0"/>
                    <a:cs typeface="Futura Medium" charset="0"/>
                  </a:rPr>
                  <a:t> OS by directly compiling dependencies and then cross-compiling HPX.</a:t>
                </a:r>
                <a:endParaRPr lang="en-US" sz="700" dirty="0">
                  <a:latin typeface="Futura Medium" charset="0"/>
                  <a:ea typeface="Futura Medium" charset="0"/>
                  <a:cs typeface="Futura Medium" charset="0"/>
                </a:endParaRPr>
              </a:p>
              <a:p>
                <a:pPr marL="182880" indent="-182880">
                  <a:lnSpc>
                    <a:spcPct val="125000"/>
                  </a:lnSpc>
                  <a:buFont typeface="+mj-lt"/>
                  <a:buAutoNum type="arabicPeriod"/>
                </a:pPr>
                <a:r>
                  <a:rPr lang="en-US" sz="700" dirty="0" smtClean="0">
                    <a:latin typeface="Futura Medium" charset="0"/>
                    <a:ea typeface="Futura Medium" charset="0"/>
                    <a:cs typeface="Futura Medium" charset="0"/>
                  </a:rPr>
                  <a:t>Write </a:t>
                </a:r>
                <a:r>
                  <a:rPr lang="en-US" sz="700" dirty="0">
                    <a:latin typeface="Futura Medium" charset="0"/>
                    <a:ea typeface="Futura Medium" charset="0"/>
                    <a:cs typeface="Futura Medium" charset="0"/>
                  </a:rPr>
                  <a:t>a parallel implementation of the </a:t>
                </a:r>
                <a:r>
                  <a:rPr lang="en-US" sz="700" dirty="0" smtClean="0">
                    <a:latin typeface="Futura Medium" charset="0"/>
                    <a:ea typeface="Futura Medium" charset="0"/>
                    <a:cs typeface="Futura Medium" charset="0"/>
                  </a:rPr>
                  <a:t>Monte Carlo </a:t>
                </a:r>
                <a:r>
                  <a:rPr lang="en-US" sz="700" dirty="0">
                    <a:latin typeface="Futura Medium" charset="0"/>
                    <a:ea typeface="Futura Medium" charset="0"/>
                    <a:cs typeface="Futura Medium" charset="0"/>
                  </a:rPr>
                  <a:t>method to calculate </a:t>
                </a:r>
                <a14:m>
                  <m:oMath xmlns:m="http://schemas.openxmlformats.org/officeDocument/2006/math">
                    <m:r>
                      <m:rPr>
                        <m:sty m:val="p"/>
                      </m:rPr>
                      <a:rPr lang="en-US" sz="700" i="0" smtClean="0">
                        <a:latin typeface="Cambria Math" charset="0"/>
                        <a:ea typeface="Futura Medium" charset="0"/>
                        <a:cs typeface="Futura Medium" charset="0"/>
                      </a:rPr>
                      <m:t>π</m:t>
                    </m:r>
                  </m:oMath>
                </a14:m>
                <a:r>
                  <a:rPr lang="en-US" sz="700" dirty="0" smtClean="0">
                    <a:latin typeface="Futura Medium" charset="0"/>
                    <a:ea typeface="Futura Medium" charset="0"/>
                    <a:cs typeface="Futura Medium" charset="0"/>
                  </a:rPr>
                  <a:t> </a:t>
                </a:r>
                <a:r>
                  <a:rPr lang="en-US" sz="700" dirty="0">
                    <a:latin typeface="Futura Medium" charset="0"/>
                    <a:ea typeface="Futura Medium" charset="0"/>
                    <a:cs typeface="Futura Medium" charset="0"/>
                  </a:rPr>
                  <a:t>using HPX.</a:t>
                </a:r>
              </a:p>
              <a:p>
                <a:pPr marL="182880" indent="-182880">
                  <a:lnSpc>
                    <a:spcPct val="125000"/>
                  </a:lnSpc>
                  <a:buFont typeface="+mj-lt"/>
                  <a:buAutoNum type="arabicPeriod"/>
                </a:pPr>
                <a:r>
                  <a:rPr lang="en-US" sz="700" dirty="0" smtClean="0">
                    <a:latin typeface="Futura Medium" charset="0"/>
                    <a:ea typeface="Futura Medium" charset="0"/>
                    <a:cs typeface="Futura Medium" charset="0"/>
                  </a:rPr>
                  <a:t>Test </a:t>
                </a:r>
                <a:r>
                  <a:rPr lang="en-US" sz="700" dirty="0">
                    <a:latin typeface="Futura Medium" charset="0"/>
                    <a:ea typeface="Futura Medium" charset="0"/>
                    <a:cs typeface="Futura Medium" charset="0"/>
                  </a:rPr>
                  <a:t>the scalability of the parallel HPX application on a single Raspberry Pi.</a:t>
                </a:r>
              </a:p>
              <a:p>
                <a:pPr marL="182880" indent="-182880">
                  <a:lnSpc>
                    <a:spcPct val="125000"/>
                  </a:lnSpc>
                  <a:buFont typeface="+mj-lt"/>
                  <a:buAutoNum type="arabicPeriod"/>
                </a:pPr>
                <a:r>
                  <a:rPr lang="en-US" sz="700" dirty="0" smtClean="0">
                    <a:latin typeface="Futura Medium" charset="0"/>
                    <a:ea typeface="Futura Medium" charset="0"/>
                    <a:cs typeface="Futura Medium" charset="0"/>
                  </a:rPr>
                  <a:t>Write </a:t>
                </a:r>
                <a:r>
                  <a:rPr lang="en-US" sz="700" dirty="0">
                    <a:latin typeface="Futura Medium" charset="0"/>
                    <a:ea typeface="Futura Medium" charset="0"/>
                    <a:cs typeface="Futura Medium" charset="0"/>
                  </a:rPr>
                  <a:t>a parallel and distributed HPX </a:t>
                </a:r>
                <a:r>
                  <a:rPr lang="en-US" sz="700" dirty="0" smtClean="0">
                    <a:latin typeface="Futura Medium" charset="0"/>
                    <a:ea typeface="Futura Medium" charset="0"/>
                    <a:cs typeface="Futura Medium" charset="0"/>
                  </a:rPr>
                  <a:t>application to estimate </a:t>
                </a:r>
                <a14:m>
                  <m:oMath xmlns:m="http://schemas.openxmlformats.org/officeDocument/2006/math">
                    <m:r>
                      <m:rPr>
                        <m:sty m:val="p"/>
                      </m:rPr>
                      <a:rPr lang="en-US" sz="700" i="0" smtClean="0">
                        <a:latin typeface="Cambria Math" charset="0"/>
                        <a:ea typeface="Futura Medium" charset="0"/>
                        <a:cs typeface="Futura Medium" charset="0"/>
                      </a:rPr>
                      <m:t>π</m:t>
                    </m:r>
                  </m:oMath>
                </a14:m>
                <a:r>
                  <a:rPr lang="en-US" sz="700" dirty="0" smtClean="0">
                    <a:latin typeface="Futura Medium" charset="0"/>
                    <a:ea typeface="Futura Medium" charset="0"/>
                    <a:cs typeface="Futura Medium" charset="0"/>
                  </a:rPr>
                  <a:t>. </a:t>
                </a:r>
                <a:endParaRPr lang="en-US" sz="700" dirty="0">
                  <a:latin typeface="Futura Medium" charset="0"/>
                  <a:ea typeface="Futura Medium" charset="0"/>
                  <a:cs typeface="Futura Medium" charset="0"/>
                </a:endParaRPr>
              </a:p>
              <a:p>
                <a:pPr marL="182880" indent="-182880">
                  <a:lnSpc>
                    <a:spcPct val="125000"/>
                  </a:lnSpc>
                  <a:buFont typeface="+mj-lt"/>
                  <a:buAutoNum type="arabicPeriod"/>
                </a:pPr>
                <a:r>
                  <a:rPr lang="en-US" sz="700" dirty="0" smtClean="0">
                    <a:latin typeface="Futura Medium" charset="0"/>
                    <a:ea typeface="Futura Medium" charset="0"/>
                    <a:cs typeface="Futura Medium" charset="0"/>
                  </a:rPr>
                  <a:t>Build a </a:t>
                </a:r>
                <a:r>
                  <a:rPr lang="en-US" sz="700" dirty="0">
                    <a:latin typeface="Futura Medium" charset="0"/>
                    <a:ea typeface="Futura Medium" charset="0"/>
                    <a:cs typeface="Futura Medium" charset="0"/>
                  </a:rPr>
                  <a:t>cluster </a:t>
                </a:r>
                <a:r>
                  <a:rPr lang="en-US" sz="700" dirty="0" smtClean="0">
                    <a:latin typeface="Futura Medium" charset="0"/>
                    <a:ea typeface="Futura Medium" charset="0"/>
                    <a:cs typeface="Futura Medium" charset="0"/>
                  </a:rPr>
                  <a:t>of four Raspberry Pi 3s.</a:t>
                </a:r>
                <a:endParaRPr lang="en-US" sz="700" dirty="0">
                  <a:latin typeface="Futura Medium" charset="0"/>
                  <a:ea typeface="Futura Medium" charset="0"/>
                  <a:cs typeface="Futura Medium" charset="0"/>
                </a:endParaRPr>
              </a:p>
              <a:p>
                <a:pPr marL="182880" indent="-182880">
                  <a:lnSpc>
                    <a:spcPct val="125000"/>
                  </a:lnSpc>
                  <a:buFont typeface="+mj-lt"/>
                  <a:buAutoNum type="arabicPeriod"/>
                </a:pPr>
                <a:r>
                  <a:rPr lang="en-US" sz="700" dirty="0" smtClean="0">
                    <a:latin typeface="Futura Medium" charset="0"/>
                    <a:ea typeface="Futura Medium" charset="0"/>
                    <a:cs typeface="Futura Medium" charset="0"/>
                  </a:rPr>
                  <a:t>Measure the </a:t>
                </a:r>
                <a:r>
                  <a:rPr lang="en-US" sz="700" dirty="0">
                    <a:latin typeface="Futura Medium" charset="0"/>
                    <a:ea typeface="Futura Medium" charset="0"/>
                    <a:cs typeface="Futura Medium" charset="0"/>
                  </a:rPr>
                  <a:t>scalability of the </a:t>
                </a:r>
                <a:r>
                  <a:rPr lang="en-US" sz="700" dirty="0" smtClean="0">
                    <a:latin typeface="Futura Medium" charset="0"/>
                    <a:ea typeface="Futura Medium" charset="0"/>
                    <a:cs typeface="Futura Medium" charset="0"/>
                  </a:rPr>
                  <a:t>parallel and distributed </a:t>
                </a:r>
                <a:r>
                  <a:rPr lang="en-US" sz="700" dirty="0">
                    <a:latin typeface="Futura Medium" charset="0"/>
                    <a:ea typeface="Futura Medium" charset="0"/>
                    <a:cs typeface="Futura Medium" charset="0"/>
                  </a:rPr>
                  <a:t>application on the </a:t>
                </a:r>
                <a:r>
                  <a:rPr lang="en-US" sz="700" dirty="0" smtClean="0">
                    <a:latin typeface="Futura Medium" charset="0"/>
                    <a:ea typeface="Futura Medium" charset="0"/>
                    <a:cs typeface="Futura Medium" charset="0"/>
                  </a:rPr>
                  <a:t>Pi cluster.</a:t>
                </a:r>
                <a:endParaRPr lang="en-US" sz="700" dirty="0">
                  <a:latin typeface="Futura Medium" charset="0"/>
                  <a:ea typeface="Futura Medium" charset="0"/>
                  <a:cs typeface="Futura Medium" charset="0"/>
                </a:endParaRPr>
              </a:p>
            </p:txBody>
          </p:sp>
        </mc:Choice>
        <mc:Fallback xmlns="">
          <p:sp>
            <p:nvSpPr>
              <p:cNvPr id="22" name="TextBox 21"/>
              <p:cNvSpPr txBox="1">
                <a:spLocks noRot="1" noChangeAspect="1" noMove="1" noResize="1" noEditPoints="1" noAdjustHandles="1" noChangeArrowheads="1" noChangeShapeType="1" noTextEdit="1"/>
              </p:cNvSpPr>
              <p:nvPr/>
            </p:nvSpPr>
            <p:spPr>
              <a:xfrm>
                <a:off x="41270" y="2986933"/>
                <a:ext cx="2980944" cy="1708160"/>
              </a:xfrm>
              <a:prstGeom prst="rect">
                <a:avLst/>
              </a:prstGeom>
              <a:blipFill rotWithShape="0">
                <a:blip r:embed="rId6"/>
                <a:stretch>
                  <a:fillRect t="-5674"/>
                </a:stretch>
              </a:blipFill>
              <a:ln>
                <a:solidFill>
                  <a:schemeClr val="tx1"/>
                </a:solidFill>
              </a:ln>
            </p:spPr>
            <p:txBody>
              <a:bodyPr/>
              <a:lstStyle/>
              <a:p>
                <a:r>
                  <a:rPr lang="en-US">
                    <a:noFill/>
                  </a:rPr>
                  <a:t> </a:t>
                </a:r>
              </a:p>
            </p:txBody>
          </p:sp>
        </mc:Fallback>
      </mc:AlternateContent>
      <p:pic>
        <p:nvPicPr>
          <p:cNvPr id="24" name="Picture 23"/>
          <p:cNvPicPr>
            <a:picLocks noChangeAspect="1"/>
          </p:cNvPicPr>
          <p:nvPr/>
        </p:nvPicPr>
        <p:blipFill>
          <a:blip r:embed="rId7"/>
          <a:stretch>
            <a:fillRect/>
          </a:stretch>
        </p:blipFill>
        <p:spPr>
          <a:xfrm>
            <a:off x="45718" y="6566900"/>
            <a:ext cx="1389382" cy="199987"/>
          </a:xfrm>
          <a:prstGeom prst="rect">
            <a:avLst/>
          </a:prstGeom>
        </p:spPr>
      </p:pic>
      <p:pic>
        <p:nvPicPr>
          <p:cNvPr id="25" name="Picture 24"/>
          <p:cNvPicPr>
            <a:picLocks noChangeAspect="1"/>
          </p:cNvPicPr>
          <p:nvPr/>
        </p:nvPicPr>
        <p:blipFill>
          <a:blip r:embed="rId8"/>
          <a:stretch>
            <a:fillRect/>
          </a:stretch>
        </p:blipFill>
        <p:spPr>
          <a:xfrm>
            <a:off x="1531744" y="6593369"/>
            <a:ext cx="1619240" cy="147048"/>
          </a:xfrm>
          <a:prstGeom prst="rect">
            <a:avLst/>
          </a:prstGeom>
        </p:spPr>
      </p:pic>
      <p:pic>
        <p:nvPicPr>
          <p:cNvPr id="29" name="Picture 28"/>
          <p:cNvPicPr>
            <a:picLocks noChangeAspect="1"/>
          </p:cNvPicPr>
          <p:nvPr/>
        </p:nvPicPr>
        <p:blipFill>
          <a:blip r:embed="rId9"/>
          <a:stretch>
            <a:fillRect/>
          </a:stretch>
        </p:blipFill>
        <p:spPr>
          <a:xfrm>
            <a:off x="137160" y="60435"/>
            <a:ext cx="647700" cy="654470"/>
          </a:xfrm>
          <a:prstGeom prst="rect">
            <a:avLst/>
          </a:prstGeom>
        </p:spPr>
      </p:pic>
      <p:pic>
        <p:nvPicPr>
          <p:cNvPr id="30" name="Picture 29"/>
          <p:cNvPicPr>
            <a:picLocks noChangeAspect="1"/>
          </p:cNvPicPr>
          <p:nvPr/>
        </p:nvPicPr>
        <p:blipFill>
          <a:blip r:embed="rId10"/>
          <a:stretch>
            <a:fillRect/>
          </a:stretch>
        </p:blipFill>
        <p:spPr>
          <a:xfrm>
            <a:off x="8339328" y="34717"/>
            <a:ext cx="701848" cy="705905"/>
          </a:xfrm>
          <a:prstGeom prst="rect">
            <a:avLst/>
          </a:prstGeom>
        </p:spPr>
      </p:pic>
      <p:sp>
        <p:nvSpPr>
          <p:cNvPr id="32" name="AutoShape 4" descr="data:image/png;base64,iVBORw0KGgoAAAANSUhEUgAAAcIAAAEWCAYAAAD1t5d8AAAgAElEQVR4Xu1dB5hU1dl+t/dOlw5KE5COgPReRQXpiBqTqIlGU0zsGmNiSfOPSewUESz0tjQB6b1L751ll+1953/esw4Z1l12Zs6Ue2e++zz7sMzec8533vfOee/3nfIFWCwWC+QSBAQBQUAQEAT8FIEAEUI/ZV66LQgIAoKAIKAQECGUB0EQEAQEAUHArxEQIfRr+qXzgoAgIAgIAiKE8gwIAoKAICAI+DUCIoR+Tb90XhAQBAQBQUCEUJ4BQUAQEAQEAb9GQITQr+mXzgsCgoAgIAiIEMozIAgIAoKAIODXCIgQ+jX90nlBQBAQBAQBEUJ5BgQBQUAQEAT8GgERQr+mXzovCAgCgoAgIEIoz4AgIAgIAoKAXyMgQujX9EvnBQFBQBAQBEQIAWRnZ+PSpUto2LAhcnJybvweEBBQ7hPChB1Hjx5V9wcHB/vdU+SL/T937hzCw8NRpUoVv+NTOiwI+DsCTgthXl4e3njjDYwbNw7NmjW7geOyZcuQkZGB0aNHY9WqVVi9ejWKiorAwTMqKgp9+vRB165d8cEHHyjReeqppxAYGKj+PnXqVFy4cAG/+93vEBQUpOrk5x999BFOnTqFwsJC9VnVqlUxYsQI3HHHHS7h79ChQ5g2bRpef/11JXDW3602lG2Ewvnqq6/iueeeQ2Ji4o0/09Y1a9aAGPD30NBQ3HfffWjbtq26Jy0tDREREWrA9fT1/fffY9asWcjNzQUFvnPnzgpDYu/oZdv/I0eOYP78+Qo7V7wUuNJOe/tFrmh/nTp1MGXKFHuLyX2CgCDgIwhoCSHFYNSoUTcGemIyd+5cpKen46GHHsLixYvx3XffYezYsWqQPHDgALZv346BAweibt26Sgz5e+/evbFnzx58/vnnSkDbt29/k7i88847SliGDRuGgoICVeeZM2fwi1/8Qg1eutexY8fwySef4I9//CNOnDhx4/eKRIIvAez7b37zm5uEkH378ssvVX/uvPNObNmyRf385Cc/we23347XXnsNQ4YMQbt27XRNdqg8BfjNN99EixYtlG3EjuLFFxKKoaOXbf/JB8WrR48eTomqbduuttORfvEZq1GjBiZMmOBIMblXEBAEfAABbSGkcLVp0+YGFPPmzcP169eVEC5atAg7d+7ECy+8cGOQ/Pjjj5VQPvPMM/jiiy+UAD755JP473//i2rVqqnfbUOSFEAOUhS8MWPGqHZKSkqUEHXs2FEJy7Zt25T3yc/5GQd71sH2U1JSkJqaqrxHDta07+TJk6hevTqGDx+OWrVq4VZCSNFdv369EnLe36RJE1QkhHwJ2L17N1555RXVPm2nAN111104e/as8mrpFd99991ISkpSIllcXKzsfvzxx5UIL1iwAFlZWUosBw0apHDbsWMH6HnRQ6XoNGjQQL0w0LOkV00cz58/j5YtW6qy3bt3R7169W5wcvjwYSXuxMzqjX799de4ePGiwvvy5csKlytXrijBvv/++5U3S8++PLxs+5+fn49Nmzbh3nvvxa5du9xm589+9jPVTz4HGzduVPZZ+bB623PmzFE4NG/eHCNHjlR4MRpB0edLGDnnMxQXF6e4WbhwoeKLzwCxZzn+/dNPP1XY165dW3E9ffp09TKXmZmpnjNyt3XrVhVG5ee2UQEfGBOkC4KA3yGgJYT0cBjqpAfHAZ2DEwdyegnlCSEHn3/9618qxPmrX/1K/cs6OJhywGdINCEh4SYSyhNCluOgfs899yhhYZu9evVSdXCg4uBE8aGAXr16VYkgw5MUKgrB4MGDsXLlSiUaL7/88k1eoK1HyLDu8uXLVd2sh4Mp7Y6Pjy/XI6ToM/zYunVr9O/fX4VweXEw3rBhA5KTk9W8Ij0xihMHdA7OrVq1QuPGjfHvf/9bhZkpdEuXLlWf0ZvkgE1B5sDMv9P2Dh06KMF66623VMh16NChSpBoJwdzazjWKhJ//vOfVVsUiPr169942WCYkyFuDu5dunRRbXGAZ8iagl4eXuTX6hFTPK2h5CVLlrjdTr40UKSINed1n332WcTGxipvns8OcWFomhg++uij6nmjODLyQPEiVnzm2E/iZeV2//79ijcKOuuyRjoohMTht7/9rcKWL3IUUr5skCO+IL300ksuCQv73egjHRYEDIKAthBykC97cUAZP368Co2uW7dOiRI9JHpE9M5sw5/0tihknLPifFrZi0L497//HdeuXVOeJ0Vw7969Snh//etfK5FhnY0aNVJv+e+++64a6Nk+hZBiRFHmffSmGP7iwMnf6WFwno91lw2NcrDkvBFFioJj64VS/MsLjdJ2ChY90bJzhFbvkB4s8SE2FEe2Qc+FHjEFhuFeXhRdCgzto2DSe+SATLGn2HKA7tu3L/75z38qb5J9tnpqZcPVrI9eLz0b6xwhXyL4QkB7KRzWOT5yNHPmTOWxc760PLw4z2ntP7G3YkdhcJedxIacsG98Dmz5oMDTw33++ecRExOjwu/ffPMNnnjiCYUP+ae3RyF7++238fDDD2PGjBkqcsAfKzcM1z/wwAOqb7ZCaNvXDz/8ULXDZ8haH71VvuDIJQgIAuZEQFsI6YnQk6DQ8O2YAxI9LescIYWQ4UQKIb0LhgU5aFs9JQ7AHJwpBn/4wx/UQGZ7WYWQ4TsOZhRAhqL4Rk4PgGFWvvUzHGu9KDRcxEMhrFmz5o15nxUrVoA/1os2VSSEv//971VYs6zQc57twQcfrFAIWTdtZiiUwnD8+HG1AKNp06aqPnom9NYolgzp0iOlHbSV3i1FjRf7xfvpiVAIrfdSCK3h5549e+L9999XLwQMK1MIKRYczG09Qls8OXjz5YPeEHmjrQwP0o6yc6IV4VWRENIjdJedxM1WoGg3/88XIHroFHTbi5hSzDhnW/biXDNt5b9WDKzPij1CyGeGzx69aeLN56EivM05LIjVgoB/IaAlhByIHJ0jtIWXosm3d4awPvvsMzVXYxUC633lhUZt66BXx6Xv9GAophzQ6CFw0YOtEFJYGAKcOHGimks7ffq0EpGKhJDzmgyR0evi3KJ1xWpISIj6vaxHSDsZNmMf6GlZBZFixs8mT55cqRBavVeWtdrHcHFZIbQuSKIQMpzKe/hyQLsoaGWFkOFiesDE1ip2rINzegwlkgOrEDJMzbYprH/605/KxcteIXSlnewj+eALDvmzenH0xKKjo5V3Tc548TmgEPJlhAuy2G9yQC/SygtfwKw4WSMJfG4YlWA7DK8zGkBMGfrkwih6v/QI2Q5f2KweuPVe/xo6pLeCgO8goC2Et1o1Sq+H8zIcZMtuRWAIjkJEoeF8GheEzJ49Ww1AtotvrELIEB1FrOzF8CHrYniKAzjFlW/nFGhbIbSuSOT8Ej1L3sfVkxUJIQdKDnqcX/r5z3+uvFmGLzmHxPmn8kKjtOXgwYOqD5zf4wIXCjW9ZoYiKYpsm/9nONLWe6KXxnkr9pEeM7eMcLEKw3D0LG3vtQrMpEmTFLb0eumBUwzoxZWdI7SuZu3Xr5/yyIkFBYLluOCE4UPiwr8x7Mr5S75YMIxYHl6OCqEr7GQ4k94XsedLBUOwxItzqLSHfeCLAftIb5fPE0OjLEMRJD7kki9c9Pa5QpkvUAxFMzTOzyl85I7c8ndiwwU4nI+0PifEjW2wLT6vDGFTKGmDXIKAIGBOBLSEkIMMB10OGtbLdtUo58G4KpSDiG3YjeLGRR4Mc1r3DPIzejd8i2e99Lysb+8UNM7fMARV9uJgRkFlCJNeANthuOyRRx5Rc4sc7Gkj62eYjAMkr8jISBWSffrpp1WIiyLGOTgulrH+znkp2sTVlbwoxlaPtTwhZBuce9q3b98NMxmm5eBKuziobt68WYkh66K4Ueis+yj5dw7wvBgm5YpOLmKxiqb1XluM+RJAgSaW1qusEPJz7m9kONB6sX1ixIUfDCtSVHjRFgo/8a4IL4YFbefNrHhxYZFtn1xpZ1hYmHoubEPVnFfm4h/yTlyJHy/+n5/z77bPB//GhV30BBm+/9vf/qa4t178G1+guBiJfeFFgaPnZyuE1vvZDu/39HYYcw41YrUgYFwEnBZCo3WJAxrFraLTYKz2UtwYInNkUzsHQgoNxcmei/eyDAfvspvMaSfbrmizvqP28UWDWwoYGuVLxHvvvae844oWb7B9tl22/1aby/bRUXsqwkfXTtswJOdpGbIsrw/8nJiXxZ3l+WyQE9uLeFDsys6Psh723RYPLjiyhkaJIVdJu+IQAXueKblHEBAE3IeAzwih+yAybs1Wz5qhPXq+9Fzp6dHLdebEGHf11BV2WhemcAUv94p64+IJRFwhW/ZEIW/YIm0KAoKA6xAQIXQdll6piSLDAZrzX9z/x1BsZV6xNwzVtZPlOdfJPaEM53rjohhzvyFDqBV59N6wS9oUBAQBPQRECPXwk9KCgCAgCAgCJkdAhNDkBIr5goAgIAgIAnoIiBDq4SelBQFBQBAQBEyOgAihyQkU8wUBQUAQEAT0EBAh1MNPSgsCgoAgIAiYHAERQpMTKOYLAoKAICAI6CEgQqiHn5QWBAQBQUAQMDkCIoQmJ1DMFwQEAUFAENBDwNRCyJRCPPiYx2Exa4BtVnY9WKS0ICAICAKCgL8gYFohtKbhYVYHnjTCLA9MnyMnfvjLoyv9FAQEAUHANQiYWgiZL49peJgtnGmTmBFBDkF2zYMhtQgCgoAg4C8ImFYISRATziYnJyuumIOQ6YfkEgQEAUFAEBAEHEHAtELIeUHmp2NOPXqE7777rsptyN+tF9Po2OYGdAQYudf8CDCLvJEupoJyJP2XkWw3ky2ZmZlmMldsdRYBiwUBmdcRmHoZlogolFSvg5YtW6r0aI5ephVCDioUwhdeeEENLgyLPvXUUyovn79cTDIsSWHNw7bwJVyZBwHjWlp0+TwyFkxDxvypKE69qgzNGzAOLV5+z2mjTSuE7DGzqq9fv151nlnfJ02aZMgURE6zU0lBGVjdhax76hW+3IOrO2oVrtyBqvN1WooKkb1uiRLA3G1rAYsFoY1bIHbYRMQMGo1dh49pOQWmFkLCyszqRUVFP8o87jzk5ikpX1bzcEVLhS/z8CVcGYOrwjPHlOeXuXQ2iq9fQ2BkNKL73ofY4RMR1rztDSN1+TK9EBqDLu9YoUu+d6z231aFL/NwL1x5jytLfh6yVs5FxsLpyNu7RRkS3qI9YoZPREy/+xEQHvEj43T5EiH0Ht/aLeuSr22AVOAQAsKXQ3B59WbhyvPw5x/ao8Qva/nXKMnORFBcIqIHjkbcyCkIqdv4lgbp8iVC6Hm+XdaiLvkuM0QqsgsB4csumAxxk3DlGRpKcrKQuWw2MhfMQP6RvUBAACLa3aNCn1E9hiIgxL4VoLp8iRB6hm+3tKJLvluMkkorRED4Ms/DIVy5l6u8PZuQsWA6slbPB0OhwVVqIGbIWMSOmIzgGnUcblyXLxFChyE3TgFd8o3TE/+wRPgyD8/Cleu54mKXzCVfKAHkIhgEBiGqa3/EDJuAqC791P+dvXT5EiF0FnkDlNMl3wBd8CsThC/z0C1cuYgriwU5W79F5oLpyP5uKbgNIqRWfSV+sUPHIyipmksa0uVLhNAlNHinEl3yvWO1/7YqfJmHe+FKj6uiqxeRuXAGMhZ9jqJLZxEQEoaoHkMQO2ISItp2U3OBrrx0+RIhdCUbHq5Ll3wPm+v3zQlf5nkEhCvHubIUFyFnfbIKfeZsWQWUlCC0YTO18CVm8BgERsc5XqmdJXT5EiG0E2gj3qZLvhH75Ms2CV/mYVe4sp+rwnMnlfhlLpyO4vRUBISFI2bAKMQMHY/wOzvYX5HGnbp8iRBqgO/torrke9t+f2tf+DIP48LVrblSm95XzSvd9L5ns7qZJ73Q+4vudz8CI6I8SrYuXyKEHqXLtY3pku9aa6S2yhAQvipDyDh/F67K5yL/4E5kLJyBrJVz/rfpfcAote0htEETrxGoy5cIodeo029Yl3x9C6QGRxAQvhxBy7v3Clf/w78kI02d9UkBLDjxPRAYiMj2PUq3PfQYgoDgEO+S5YJzfEUIvU6h8wbIl9V57LxRUvjyBurOten3XHHbw7Y1/9v2UFigNrrHDhmn5v6Cq9/mHLBuKqXLlwihm4jxRLW65HvCRmnjfwgIX+Z5GvyVK5Xrb9EMZC6aiaLL50q3PXQfpNIdRXTo4fJtD654Is5eycfOPfsxol87p6sTIXQaOu8X9Ncvq/eRd84C4cs53LxRyp+4shQWIHvtYiWAudvXlW57aNQcscMmuH3bgw63x87n4uMlF7FqRxrurAN88rwIoQ6epi3rT19W05JkY7jwZR4W/YGrgpOHkTHvM2QmfwXOAwZGxagVnxTAsGZtDEvWzqNZ+GzpRWw8kIHAAKBnmwR0qZ+GeweIEBqWNHca5g9fVnfi5+m6hS9PI+58e77KFbM9MM0RF77kf79LARRxVxe18CW69wi1B9Co13d70/HpskvYezwLwUEBGNwpEVMG1USdamHaSa8lNGpU1u2wy1e/rHZ03ZS3CF/moc3XuMrbt7U028OqubDk5aozPmMGjUXsvZPU2Z9GvUoswPJtqZiafAlHz+UiPDQQ93argkn9q6Nawv9SNOnyJUJo1CfADrt0ybejCbnFhQgIXy4E081V+QJXJVnpyFz8BdLnfoLCM8cVYpFdByB2yFhE9RzmZgT1qi8osmDe+hR8vuIyzqfkIzYyCKN6VsP4vtUQGxX8o8p1+RIh1OPLq6V1yfeq8X7YuPBlHtLNzFXuzvXImD8N2WsWwVKYj5DbGqgtD67M9uAuJjNyijF79RV8ueYK0jKLlNc3rk81PNCjqvIGK7p0+RIhdBejHqhXl3wPmChN2CAgfJnncTAbVyrX36IZpbn+zp1EQGiY8vp45FlEm66G3PZg+zRcSSvAtOWXMX9DCnLzS9CwZjgm9q+BwZ0TEcQVMZVcunyJEFaGsIH/rku+gbvmk6YJX+ah1RRccdP7ltXIWDBNZX1grr/QxneWbnsYNNqt2R5cxeThszmYmnxZbYEoLrHgrsbRmDSgBrq3cixThS5fIoSuYtQL9eiS7wWT/bpJ4cs89BuZq7K5/m5sexg+EWFN7zI8yBYL8N3e65ix8gp2HslUqQm7t4rHI0Nqonm9SKfs1+VLhNAp2I1RSJd8Y/TCf6wQvszDteG4KilG9oblau4vZzNz/RUjvHVnxA6dgOi+Iw297cHKOhfALNyYgpkrr+D05TyEhQRiyN1JmNivutoCoXPp8iVCqIO+l8vqku9l8/2ueeHLPJQbhStmd8+YPxUZi2ai+NplBCVUQcygMYi99yGE1G5gCkDTs4swa/UVfLXmKq5nFSExNgSje1bF6F7V1GpQV1y6fIkQuoIFL9WhS76XzPbbZoUv81DvTa4416eOPFswrfTIs4AARHbqreb+Iu8ZhICgH28fMCKyPALt85WXkbw1FfQGG9aKwIS+1TCoUxJCgitfAONIn3T5EiF0BG2D3atLvsG64/PmCF/modgbXKlM73M/RebSWeAqUJXtYeh4depLcNWapgCvpMSCb3dfVx7grqNZav6vS4s4jOldDXe3iHVbH3T5EiF0GzXur1iXfPdbKC3YIiB8med58BRX3OeXtWq+mvvL27MJASGhiOo+2NDZHspjMTOnGHO+u6rCn5dSCxAZFoihdydhfL/quK2K3vyfPU+NLl8ihPagbNB7dMk3aLd81izhyzzUupsrdeD13E+Quewr8ASY0AZNlecXO3gMAmMTTAPUkbM5yvtL3paG/MIS1EoKVXN/991TBZHhrpn/swcMXb5ECO1B2aD36JJv0G75rFnCl3modQdXPOMzkwdeL5iG/IM7ERgRpVZ8xgyfiPAW7U0DTkFhiRK+r9ZexcFT2Sr82bl5LEb1qIpureJVRghPX7p8iRB6mjEXtqdLvgtNkarsQED4sgMkg9ziSq6Y5YGhz6wV36AkNxvhLdohZthERPe7T4mhWa4TF/PwzdqrWLrlGngUGld8DutSBaN7VfVI+PNWOOnyJUJolqewHDt1yTdx101puvBlHtp0uSrJylB5/iiABcf2IyguEdEDRyN2+CSENmhiGiDyCkqwbGuqOgB7/8lsZXezepHK+xvYMRGhIRWf/+nJTuryJULoSbZc3JYu+S42R6qrBAHhyzyPiLNc5e3ZrEKfWavnw1KQj4gOPdSm96ieQxEQHGIaABjynLs+RYVAc/KKERUehAEdElQKpOb1jefFOsuXlRARQtM8mj82VJd8E3fdlKYLX+ahzRGumN09Y/HM0gOvTx9FcLVaiBkyTnl/wdVvM02nudl94cZrWLz5GrgHkFerRtG4t2sS+ndIvGX2B2930hG+yrNVhNDbDGq0r0u+RtNS1AkEhC8nQPNSkUq5sljUZnd6f9nrlgAWCyK7DSjd9N6pDxBojJChPfCt2pmG+etTsPFAhrq9ZlIoBnVMVNsf6lY3bsZ6275VylclQJheCE+dOoXk5GT06dMHjRs3tod3n7lHl3yfAcIkHRG+TEIUgIq4Kk5LUZ5f5sIZKLxwCiF1G5dmexgyDkHxSabp4O5jWcrzW7E9DVm5xYiOCELfdgkY3DkJbRpHq5WgZrp0v1umFsIDBw5g+vTpGDt2LJo0aYLwcHO8vbjqAdMl31V2SD32ISB82YeTEe66iauSEuRsXll64PXGFUBICKJ7j1ACGN76biOYa5cNnPdbvy8dizenqqzvMZFB6NE6Ht1bx6N3m3i76jDqTbrfLdMKocViwbvvvotmzZqhSpUqaNmyJSIjnUvhYVRyK7NLl/zK6pe/uxYB4cu1eLqzNnLVum4tdeB15qLPUXTlAsKatlYnvkQPGIXAyGh3Nu+SurPzirH5YAbW7r6uwp6cA6yRGKpy/fW8Kx4dm7nvyDOXdMCBSnS/W6YVwpKSErz66qtK/GrXro39+/fj5ZdfvskrLC4uRk5OjgNwmuvWI0eO4I477jCX0X5srfBlDvLz1y1CytypCDm4DQGR0Qjvez8iBo9FcIOmhu0AtzkcOZ+Po+fycORcPo6cz8OZKwUIDAhAywYR6Ng0Cp2bRqF+jVDD9kHHMOt3i3oQFOT4iTamFcK8vDy89tpreP7555UYvvPOO5g8eTKqVat2A8+CggKkpKTo4GvoshcvXkTNmuY4jNfQQHrIOOHLQ0A70YzlwikUrZqD4tVzYcm8jqJGdyJy8FgE9RjuRG3uLZJfaMGxi4U4fqEQRy8U4sSlQpy9WqQarRIbhIY1Q9CYP7VCcGe9UISHmmzCzwn4rN8tRgdDQx0Xe9MKIUOjb775JkaNGoVGjRrhlVdewdNPP43ExEQnYDRnEd1wgDl7bV6rhS9jcccjz7JWzVWLX/L2bS3N9Td4LGJHTMbey6lo166d1w2+llGIM5fz8f3pbBw6k4Pvz+Tg5MU8ZRfDnE3rRqp9ffy3Rf1IxEWZI0WTq4HV/W6ZVggJ5OHDh/HJJ5+AotiqVSuMHz8eAWZb7qTxROiSr9G0FHUCAeHLCdDcUCTvwA616jNr5RyU5OUgsn0PxIyYpLI+WHP9eZIrJq6l2J29wnBmPs5c/uHfK/lqMzsvHmbdtF4UmtWNVCe7UPxcldTWDRB7vEpdvkwthESbIsgQaFiY+1N9eJzdShrUJd9o/fF1e4Qv7zHMTe+ZS2cjY+EMFJz4XuX3U5veR0wud9O7q7kqKrYokTt9KQ+nL1t/Sv9PIbResVHBaFwrHI1ui0CjWhFofFsEbq8doU52katiBHT5Mr0Q+vPDoUu+P2Pnjb4LXx5GnZvet61FxsLpatO7pbgYUV37I3b4RETe3RcIrFhcdLg6ei5Xncxy4mIujpzNxalLeWq7gu0VHx2MetXDUb9G6c8ddSLQoGYEqsWb5xg2D7N5y+Z0+GLFIoRGYtNBW3TJd7A5uV0TAeFLE0A7ixddvYjMBdPVsWdFl84ipFY9xAydoPb9BSX9bzHdraqzhytuTzhwMhsHTuXg6PkfxO9C6dFk1osns9SvHobGtSNRp2oY6tUIR6Na4eLh2cmlvbfZw9et6hIhtBdpA96nS74Bu+TTJglf7qPXUlSI7O+WKgHM2bZGzfVF3TNInffJg68dPSqlPK72nsjG/hNZSviOnPvfohX2KjE2BLcznHlbaTiTP83r+de+ZvexW3nNut8tEcLKMTbsHbrkG7ZjPmqY8OV6YgvPHCvd9L50NoqvXys98mzEJMQOGaeV6X3b9h2ISGqKHUcysf1wJngkWW5+ieoA5/Eoci3qR6mVmi0bRiMhxj9Xa7qeUedq1P1uiRA6h7shSumSb4hO+JERwpdryFaZ3ld8o1Z+5u3fhoCwcET3Gq4EUPfIs7V7ruPbXdexesc15BSU2st5O2Zgb9ckRole3Wr+tzDPNcy5rxbd75YIofu4cXvNuuS73UBp4CYEhC+9B4KiV7rtYa7K9B7auIUKfcYMHI3AaOeOC6OXt2b3dVAAN+xPv+H1ta4HDOteD+3uiEEdET494jxQWve7JULoAZLc1YQu+e6yS+otHwHhy/EnozTX3xfIXDQDBScPIzAiCtH97lfeX1izNo5XCKCkxKLO3lyy+RrW7klHfmEJIsMC0bVlHHq3SUC3lnE4uH+XITbUO9VBPyyk+90SITTxQ6NLvom7bkrThS87aWO2h21r1MKX7PXLYCksQFjztqXeX/8HEBAeYWdFN9/2/ekcLNuaikWbrt3YuzeoUyL6tE1Qh1DbXsKVUxB7rZAuXyKEXqNOv2Fd8vUtkBocQUD4ujVaRZfPI2PRDGQumomiy+cQGB2HmIGjEDvyYYQ2aOII1Dfu5RFlFD6mHjpxIVctHmW4k3n3mH+PnmB5l3DlFNxeK6TLlwih16jTb1iXfH0LpAZHEBC+foyW2vawdrHa9M6M7ygpQcRdXSK1oF8AACAASURBVBAzYqLK+RcQ4vjCFIY+GfKc+91VlYaoxAI0qBmOwZ2SVNb1qnZsWheuHHmyvX+vLl8ihN7n0GkLJK2P09B5paDw9T/YOd+XsWAaspZ9ieL0VATF88DrMYi99yGE1G7gFD8XrxVgzndXsWDDNdATpLfXr30i7u1WBS0bRjlUp3DlEFxev1mXLxFCr1PovAG65DvfspR0BgF/54srPbOs2x4O7FCb3LnZnXN/6sDrYMePFysusWD1zuuYuz4F2w5lwGKB2t9H8RvQMbHC0Gdl/Pk7V5XhY7S/6/IlQmg0Rh2wR5d8B5qSW12AgL/yxRRHGXM/Rda3C2DJz0NwlRqIGTpOZXsPrlnXKWRTM4vw1Zor+GZdClIzCtUm98GdEnFf96poWDPcqTptC/krV9rAeakCXb5ECL1EnCua1SXfFTZIHfYj4E98lWRlIHPpLGTMn6ayPfCA66gu/RAzfKL691YHXt8K0X0nsjH72ytYuSMN9Aa58IXeH1d+hgS7LgGtP3Fl/xNs3Dt1+RIhNC63lVqmS36lDcgNLkXAH/jK3bUBmQtmIDP5S4VdcLVapdsehk9UnqAzF1MYLd+ehlmrr+DgqWyVh29olyp4oEdVt53y4g9cOcOFUcvo8iVCaFRm7bBLl3w7mpBbXIiAr/JVuul9pvL+ePYnD7yO7DZA5fqL7NTb4QOvrZCXDX/yfM8HelbDwA4JCA0pf9uDq+jyVa5chY/R6tHlS4TQaIw6YI8u+Q40Jbe6AAFf4yt36xq1749Hninvr3ptxN03BTGDx9md7qg8WBn+nLnqMlZsT1N/HtYlCaN6VFVZ2T11+RpXnsLNW+3o8iVC6C3mXNCuLvkuMEGqcAABX+BL5fpbOKM019/FM6r3UT2HIm7kw6Xpjpy8CoosSN6aqhbAHDydo0Ke9/eoiuFdqiAm0vPZ2X2BKyepMGUxXb5ECE1Je6nRuuSbuOumNN2sfFmKi5CzPhkZzPW3ZZXa9M6TXlSy2yFjtdIdXU4rwOxvr2L++hRk5hSpcz5H9aymsj3wFBhvXWblylt4ebtdXb5ECL3NoEb7uuRrNC1FnUDAbHwVnjv5Q66/WShOvYrAiEhE9RmJ2OETEX5nBycQKC3CvX4bD6Tj67VXsWFfOmIigzGiWxU82KsqqieEOl2vKwuajStX9t2MdenyJUJoRtZ/sFmXfBN33ZSmm4Ev7vPLWj1feX95ezYpnMNbtEPMsAkq6wOzPzh7ZWQXYd76FLX373xKvprzG92zKvp3SESoC7c+OGufbTkzcOWKfvpKHbp8iRCa+EnQJd/EXTel6UbmK//QHnXeJ09+4R7AoLhERA8YpVZ+OnvgtZUkLn75au1VrNyeioCAAAzokKC2Pnhy8YujD4yRuXK0L/5wvy5fIoQmfkp0yTdx101putH4Upvek79S6Y7yj+4rPfKsfXfEDpuAqB5DERDifJgyJ78ES7dcU97fkbPeX/zi6ANjNK4ctd/f7tflS4TQxE+MLvkm7ropTTcKX7k7NyjvL5tHnhXkI7hqTcQMGafm/oJr1NHCljn/OPfHvH9MeNu7Tbzy/jo2cy6DvJYxGoWNwpVGF/yqqC5fIoQmflx0yTdx101pujf5Kk5LUVneMxbOABfB3Nj0PmwCIjv3cfrIMxKRmVOMJVuuYf6Ga8r7q1UlDCO7VcHIe6ogPjpYuDIlAuYyWve7pS2ERUVFSE5Oxu7du1GrVi0MHz4cSUlJ5kLRpNbqkm/SbpvWbI/zVVKM7I0r1L6/nI0rwG0QIXUbIXboBMQMHY+geL3v6fp96Viy+Zo6/owXs70PuzvJdN5feQ+Ux7ky7VNtDMN1+dIWwtdffx0XLlzAmDFj1L62OXPmqJ+IiAhjIOTDVuiS78PQGLJrnuKr8MJpZC6YhozFX6D42mUEhIYhqtdwxI6YpJLe6lyHz+Zg6ZZULNx4DenZRSrlEZPdUgSjIzy/8V2nL7cq6ymu3GW/v9Wry5eWEFosFjzxxBP461//ivDw0tQnFMYnn3wSCQkJ/saFx/urS77HDfbzBt3JF7297HVL1L6/3G1r1Wa9sCatVKqj6IGjERgZ7TT6PPNz8aZrWLz5Go6dz0WNxFCV8mhYlyqoU83xDPJOG+LBgu7kyoPd8JumdPnSFsJf/vKXaNu2LRo1agQK4xtvvKHEsVq1aujcubNaLi2XexDQJd89VkmtFSHgDr6KLp1F+pxPkblkZumm96gYxAx6UC18CW18p9NkFBSWYPWu60r8tnyfifDQQPRpG48hnZNU6iNf/1q7gyunyZCClSKgy5e2EH7zzTc4derUDUOjoqKQnZ2N6Oho/PSnPxUhrJRC52/QJd/5lqWkMwi4ii/l/a1dXOr9bV+nvL+INl0RM3wConuPQECIc14aT3zZeTQTizenYtWONOQWlKBTsxgM7pSkRNDdGR+cwdRdZVzFlbvsk3pvRkCXLy0hpCnHjh1TwhccXLo6jB7gHXfcceP/Qpj7ENAl332WSc3lIaDLV+GFU8iYNxWZi2eCq0CDkqqpTA+xIyYipFZ9p0G/kJKvVnxy5efFawVofFsEBndOUnN/iTHmXPXpNBg/FNTlSrd9Ke8YArp8aQkhQ6Hvv/8+Tpw4oQQwLy8P33//Pb788ktZOeoYj07drUu+U41KIacRcIYvS1Fhqfc37zPk7lwPBAQi8u6+KvQZ1bW/09seeNzZ0q2pauHL/pPZSIwNUXn+htydhCZ1Ip3uo68UdIYrX+m7Gfuhy5eWEJYH2IsvvoinnnoKVapUMSOeprJZl3xTddYHjHWEL+X9zf0MmVz5eT1FeXw87zOW2x6SqjmFBje4f7vruhK/zQczEBIcgJ53xauFL8z2EBgo8/lWYB3hyikypJBLEdDlS1sId+3ahYyMDOURFhYW4q233sLMmTPFI3QpzeVXpku+B0yUJmwQqIwv5f2tWajCn7m7NiAgOFTl+qP3F9G2m1OZ3ksswJaDGcr7W7MrDXmFFnRsynm/RPRqk4CIMPdmejfrA1AZV2btl6/arcuXlhAyNDp16lScPXtW4Usx7NevHzp16uRRvNevX6/a69atm0fb9XZjuuR7235/a78ivpT3p1Z+0vu7htDGLdS2h5hBoxEYHecUTExuu2zLNSRvS8O1jEI0rRupxG9gJ/+d93MESPluOYKW9+/V5ctpIdy2bZvyBLl/kKfLWC+KIYUwLMy5lWuOQnrp0iW1j7FVq1aYMGGCo8VNfb8u+abuvAmNt+VLeX/fLihd+blzg9rnxzRH9P7CmrVxqndc6MIFLwx9nrqUh5pJoRjUMVEteqlbvXSfr1z2ISDfLftwMspdunw5JYT0BKdPn46LFy9i1apVaNasGerUqYPi4mKsWLEC3FIRF+fcm6wjwNKOP/3pT2jQoIES40mTJjlS3PT36pJvegBM1gHy1SAyBBlzP0Xm0lnK+wtv1al003ufexEQ7vhpTNzsvmJ7KpK3pmLviWzERgahb7sEDOqUhLsaR/v8fj93PQLy3XIXsu6pV5cvp4TQ2hUKETfUv/322zdOlvn1r3+N5557ziOLZSjCKSkp6Nq1qxLkyZMn34QyhTknJ8c9yBug1nPnzqF27doGsERMqAyBvFVzkT5vKgKO7EZgbALCB4xGxOCxCHJi20N2XgnW7c3Eql2Z2HU8ByFBAejaIhq928SgU9MoBAfJopfK+Kjs7/LdqgwhY/3dyldkZCSCghw/6k9bCJ999lm0bNkSAwcOxJkzZ8BVo19//TViY92bdiUtLQ1vvvmmapch2oMHD+Lxxx9HfHz8DYYKCgqUUPrqlZqaisTERF/tnun7VXLmKIqTZ6N43WJYcrNQ3KIjIgaNQVDnfg73raDIgq2H87Fufy52HM2HBUDbRmHo3jIcHZuEIzxExM9hUG9RQL5brkTT/XVZ+eJuhdBQx/Noagkhu3f9+nW899574Jxh1apVQWFs3ry523t+9epV7NixAyUlJeDv3NjPM06rV6/u9raN0oBuOMAo/fAlO0pyspC1/GtkMNntod0ISqqO2GHjETviIZxIz1aHTdh7FRVb1DaH5G2pWLv7ulrx2f6OaAzomIg+bRN86pBrezHx1H3y3fIU0q5pR5cvbSHMz8/H559/jqysLDz00EMqHVP37t1d0zs7azl+/Dg2bNggc4R24iW3uR6BvD2bVbLbrNXzVbLbyE69ETtiMqK6Dbix6d2eL2txiUWd7blyRxrW7L4Obnxv1TAK/Tskqh9/PenF9YzdukZ7uPK0TdJexQjo8qUlhJwjfP7551GzZk21cOall17C+PHj8cEHH8g+Qg88tbrke8BEn26Ci1245UEluz19FMFVaqg8fxTA4Oq3/ajvFfFVnvg1rBWBgR0T1apPrv6Uy7MIyHfLs3jrtqbLl7YQMhz5j3/8Q4VHn376aZV94tFHH0WNGjV0+yblK0FAl3wB2AkESkqQs2W18v5y1ifDUlKMyE59EHvv5EqPPLPlqzzxY3qjAR0SlQDeXtvxFaRO9EaKVICAfLfM9Wjo8qUlhITqo48+wrp16xRqd955p/p93rx5cui2B54jXfI9YKLPNFF0+bwSPx54zd+Dq9Ys9f7ufUj9bs/1/aEjSCuucVPYMy4qWG13oPjJdgd7UPTMPfLd8gzOrmpFly9tIWRHtm7dqlZtMgXTkCFDwCWscrkfAV3y3W+huVu4ceD1wuml6Y4ARHbuWzr317Wf3Qdeb/k+A8u3pWH5tmvILbCodEZMa9S/fSLuaeX+/bbmZsE71st3yzu4O9uqLl/aQsgtE7/5zW/UvsGXX34ZH3/8sdpHKAl5naXU/nK65Nvfkn/dWXjmmMr2kLnsS7XpPbhardIDr4dPstv7230sC4s2XVOHXKdnl5681KZhMB7oXQfdW8XLGZ8Gf6Tku2VwgsqYp8uXlhBysQznCB9++GEkJyfjt7/9rfr53e9+51fbGLz1yOiS7y27jdiuJS8XmSu+QeaC6cg7sF15eyrd0YhJiOpSuffH1Z3c6rDxQAY2HchQ53symwO3O/Rrn4h+7RNw4exxh7ZPGBEnf7FJvlvmYlqXL20hfOSRR/DPf/4TH374oUq/9Itf/AKvvvqqR06WMRdVrrdWl3zXW2S+GvMO7EAmtz2smIOS3Gy12jN26ATEDJ9YqffHI8027k9XwnfgVPaNzjOlUbeWcWreLz76f4lthS/zPB/ClXm4oqW6fGkJIQ3g4hgKHy8ebdO2bVt14ouERt3/IOmS734LjdlCSVa6yvPHbQ8FJ75X3h+9Pnp/kXfT+ys/NRE3uG87lIm1e66rn6vXC1UH69cIx90tYnF3izi0bxKD0ODyT3kRvoz5PJRnlXBlHq4MIYQ0Ij09HYcOHVIHbTdt2tRcCJrYWvmyOkZe7tY1yFj0ObJWzlEFOffHeT8ufqko2W1ufgm+25eOdT+IH//Pi4LHpLY9Wsfbvc9P+HKML2/eLVx5E33H29blS9sj3L59u5oTtF5Dhw5V+wnFI3ScTEdL6JLvaHtmvL/o6kVkLvpcCWDRxTMICAlF1D2DVOgzskPPcpPdnr6chw370rF+fwZ2Hc1EYZEF4aGByuuj+N3TKl5leXD0Er4cRcx79wtX3sPemZZ1+dISQi6WmTJlihJCpmLicWsTJ07E+++/L3OEzrDpYBld8h1szjS3W4qL1GZ3nvfJze8oKUZogyaIGTYRsYPHqOwPthcPtN5+OBPr96UrATyfkq/+zD1+3VvHKfG7u3ms2vagcwlfOuh5tqxw5Vm8dVvT5UtbCHnItnWVKIWR/+dRa7ZZIHQ7KeXLR0CXfF/DtfDcSZXoVuX6S72KwIhIRPUZqZLdht/Z4abuXrleiDW70rBhf4YSwfzC0pBn83qR6HJnHLq0iEWrRtEuhUj4cimcbq1MuHIrvC6vXJcvbSHkqtHTp0//qGP16tVTp84EVrDwwOVI+GGFuuT7AmSW/Dx10DW9v7w9m1SXwlu0U95fdL/7EBgRpT4rsQD7T2Zj/d7ras7v6Llc9TkPse7colT4uNrTdpWnq/ERvlyNqPvqE67ch607atblS0sI2aHs7GzQEyzvio527Ru1OwA0c5265Ju57/mH9pRme1jxDUqyMhAUl4joAaPUwheGQXnl5Jeo7Q3f7U3HxgPpSMssUhnbm9SJVNsbeKpL83pRHsvi7s98me1ZE67MxZguX04LIcXv97//vcqQ/sQTT6jfmZOQc4RMxySX+xHQJd/9Frq2BQpeZvJXatN7/tF9aqFLRPvuiB02EVE9hqiFMJfTCtRpLuv2pmPnkUxwy0NEWCA6Ni3d29ejdRwSY0Nca5idtfkbX3bCYsjbhCtD0lKhUbp8OS2Eq1atUmeMcn5wzZo1mDNnDt566y2Vhokh0aSkJHMhaUJrdck3S5dzd25Q3l/2twtUrj915NngsWruL6h6HRXyXLf3OtbtScfxC6Uhz2rxIWp1Jxe7UARDKtjb50kM/IUvT2LqrraEK3ch6556dflyWgj/85//oH379uqHp8k89thjaNmyJV5//XX1uz9lincPtZXXqkt+5S14747itBRkLppRmuvv3EkEBAUjstsAJX4BbXph08FMNdfHVZ6pmaVneTLkSY+PAtisnvEOfvdlvrz3pLinZeHKPbi6q1ZdvpwWwj179igPcOTIkfjkk0+wYMEC8ABunj06a9YsxMbGuqvPUu8PCOiSb0Qgs9cvU8lus9csUuaF3NZAnfiSd89orDkeqOb7dv6wt48nuHBje/fW8WqLQ5U474Q87cXRF/myt+9mu0+4Mhdjunw5LYScI1y2bJkKi9IjvO222/DMM89g7Nix6Nixo7lQNKm1uuQbpdsq19+CaWrjOzfAB4SFI7r3CJT0GocVObcjeVsqDp3JUeYmxYaga8s4dG8Vp1Z5cqO7WS5f4csseOvYKVzpoOf5srp8OS2Enu+qtFgWAV3yvYmo2vT+3VJkzJ+GnG1rgJIShDVphZAB47ExqS+W7MnHrqNZysQ61cJU7j7O97WoX7odwoyXmfkyI946NgtXOuh5vqwuXyKEnufMZS3qku8yQxyoqPDCKWTMm6oyvXMeMDA6DmF97sfuhiOx6HxVtbm9pMSCqvEhKn3RwA4JaG5i8bOFxox8OUCtT90qXJmLTl2+RAjNxfdN1uqS76muWwoL1IpPhj+5ApRXSKsuON58JOYWdcbGw6UrPXmkWf8OCejTNkHN/fnaZRa+fA13Z/ojXDmDmvfK6PIlQug97rRb1iVf24BKKmCm9/Q5n6hM7yUZaQhMrIbLre/FwsgBWHkuFsUlFiTEBKPXXfHo2z5RiV9g+RmM3G2qR+o3Ol8eAcEkjQhXJiHqBzN1+RIhNBffhvcI1ZFnK+eoub+8/dtUrr/MJt2xpsogzE5vjUJLgDrGrFebePRtl4AOFD9fVj8bxnS/rCZ+VE1nunBlLsp0+RIhNBffhhXC/MN7Vegza/nXKMnORGFSHWyvPRQzinoiJTBBhT2t4texqf+Iny1hul9WEz+qpjNduDIXZbp8iRCai++brN2xYwfatWvntR6U5GQhK/krJYAUQktwKE7U7YWvgvpid3grxESFlIY92yWgUzP/FD9bcrzNl9ceFBM2LFyZizRdvkQIzcW3IYSQIU+GPrNWzYUlLxdpibdjafQArIzuDUtUHHq2jkP/DokqkW2Qn4Q97XmMdL+s9rQh97gGAeHKNTh6qhZdvkQIPcWUG9rRJd8Rk0qy0pG5ZJYSwIKTh1AYGoXNCb2wNGYAzsY0VZvcB3RIVBvddRPYOmKXme71JF9mwsWItgpXRmSlYpt0+RIhNBffHvcIc3euL/X+1iwECgtwIvZOJMcOxNaEnmjdoora6N6nbTwiw4NMjKRnTNf9snrGSmmFCAhX5noOdPkSITQX3x4RwuLr19SB16lzp8Ny8SSyQ+PxbWxfrKwyFNWb3aE8v37tE9yaxNbEtFRouu6X1RcxMWqfhCujMlO+Xbp8iRCai2/3CaHFgpwtq5E6ZyryNiWrI8/2RLfD6oSBSG3aBwM6V8WQzknqxBe5nENA98vqXKtSyhkEhCtnUPNeGV2+RAi9x512y7rk0wAecn19/nRcmzcDwannkRJaHd8m9Mfe+iPQudvtGNgpCXfUjtC2VSqQcJuZngFXfLfM1F+z26rLlwihiZ8Ap8kvKUbW+uU4O/MThOxbg2IEYntsF2ysMQQ1evXFoE5JaHdHDBPAy+VCBJzmy4U2SFX2ISBc2YeTUe7S5UuE0ChMOmGHo+QXXTqLk9M+RsGKLxCenYJzYfWwtsog5Hd9AL2711cJbZnjTy73IOAoX+6xQmq1BwHhyh6UjHOPLl8ihMbh0mFL7CHfUlSIy8sW4PysTxF3YjMKAsOwMb4Hzre6Hy0H9UD/9gmIjpAVnw6D70QBe/hyolop4gYEhCs3gOrGKnX5MrUQnjt3DnPmzAGTBA8dOhSNGjVyI9TGq/pW5OecOo6DH/4X4Ru/QUT+dRyLbIr9DUegxrAH0P+eOrLoxQt06n5ZvWCy3zYpXJmLel2+TCuEhYWFeOmllzBu3DjF2MyZM/H6668jODjYXAxqWFuWfEthPg58PhuZC6eh2sVdyAyKxa6a/RE4YDy6D+6IBjXDNVqToroI6H5ZdduX8vYjIFzZj5UR7tTly7RCWFRUpDa9durUCbm5uXjttdfUT0iI/yzvt5J/cc9+HPn4v0javQDhRdk4FNcWGXePQosHH0DrJglGeE7FBtmkbapnQHdgNVVnfcBYXb5MK4S23E2bNg2hoaEYM2bMTZQWFxcjJyfHB2j+cRdyM7Ox6d+fIHHHEtS6/j3SQqrgZNOhqHrfOLTrcodP9tnsndI9Id/s/TeT/cKVmdgCrHxFRkYiKMjxNQ+mF8Jly5Zh69at+MMf/vCjsGhBQQFSUlLMxegtrLVYgMPfbkNO8hw0OLkKIZYCnKjZBZae96HZsF4IDXH8AfAZcEzQkYsXL6JmzZomsFRMFK7M9QxY+apSpYpyihy9TC2EmzdvxpIlS9RcoS/PDZ4+egH7Pv0MCVu+Ro3c00iLrImsLg8iuFsXdOvfx1HO5X4vIaAbvvGS2X7ZrHBlLtp1+TKtEObl5ak5QV7h4eEqBDp+/Hi0bNnSXAxWYG1eXhE2fr4AeUs/R+OL69VdV2/viZpjHkbDAf3B3e665PsEUCbqhPBlHrKEK/NwRUt1+TKtEJqLJvut3bflME7M+AS37ZuPhIKryIipjYC+49Di0UcQklDlpop0ybffKrnTFQgIX65A0TN1CFeewdlVrejyJULoKiY06klLy8HmT75A0Lez0DB1F0oCgpDWvA8aTnwUVe/ppby/8i5d8jVMlqJOICB8OQGal4oIV14C3slmdfkSIXQSeN1iJSUWbFm2FVe++hQNji1FVHEWMuPqIHTgBDSZPAVB8UmVNqFLfqUNyA0uRUD4cimcbq1MuHIrvC6vXJcvEUKXU3LrCs+fuYodH01H7OYvUSfrKIoDQ5DVsh8aTn4U8Z17OGSNLvkONSY3ayMgfGlD6LEKhCuPQe2ShnT5EiF0CQ23rqSgsASbvlyGjIUzcPvZb9W2h+yEeogdMQl1x0xGYKxzm951yfdA16UJGwSEL/M8DsKVebiipbp8iRC6ke8Th85h30cfo/qOr1A1/6JqKbvDCDSa8BCiOnTXblmXfG0DpAKHEBC+HILLqzcLV16F3+HGdfkSIXQY8lsXyMkvwcapX6Nw6QzccXmDujknqT6SRv8ENUY86LT3V16ruuS7uOtSXSUICF/meUSEK/NwJR6hgbjat/UITkz7CLft57aHFBQHhaGo01A0mDAFEXfd7RZL5cvqFljdVqnw5TZoXV6xcOVySN1aoS5f4hFq0JOZkYdNn86GZeVMNLq2AwGwILtmM1R/YDKqjhiLwMhojdorL6pLfuUtyB2uRED4ciWa7q1LuHIvvq6uXZcvEUInGNm9bg/OzPgI9Q4tQnRRBgpDo2DpNhINJzyMsKatnajRuSK65DvXqpRyFgHhy1nkPF9OuPI85jot6vIlQmgn+umpmdj84QyErPkC9dIPqFJZ9dqi1pgpqDLwPgSEeT7Xny75dnZdbnMRAsKXi4D0QDXClQdAdmETunyJEN6CDGZ72Ll0PS59+RnqH0tGeEkO8iMSENR7FBpOfgwhtRu4kErHq9Il3/EWpYQOAsKXDnqeLStceRZv3dZ0+RIhLIeBa5dSsf2DzxC5fhZqZR2HJSAQWbd3Qb1xUxDfewgCgo2R/FeXfN2HT8o7hoDw5Rhe3rxbuPIm+o63rcuXCOEPmNP72zF3OVLmTEX9k6vVpvfc6OqIGDROCWBw9dscZ8fNJXTJd7N5Un0ZBIQv8zwSwpV5uKKlunz5vRCmnLmInR98jNhNX6Fq7jl14HVWi95oOPFhxHXtCwQGGvaJ0CXfsB3zUcOEL/MQK1yZhysRQie5KikqxrbZC5GxYDrqnfsOQZZiZMXXRczQCag3djKCyqQ7crIZtxeTL6vbIXZpA8KXS+F0a2XClVvhdXnlunz5lUd44fAp7P/wAyTtmIP4/KsoCgxFZusBaPLQo4jp0M3l5Li7Ql3y3W2f1H8zAsKXeZ4I4co8XIlHaCdXu+atQOq0v6H+pS2qxLX4xggfOhl3TpqAwOhYO2sx3m3yZTUeJ7eySPgyD1/ClXm4EiG0k6vVr72F6ivew5UWg9F0yiOo2amjnSWNfZt8WY3NT1nrhC/z8CVcmYcrEUI7ucpOTUdwSDDCYqLsLGGO2+TLag6erFYKX+bhS7gyD1cihObiyuXWypfV5ZC6tULhy63wurRy4cqlcLq9Ml2+/GqxjNvZ8HADuuR72Fy/b074Ms8jIFyZhyvxCM3FlcutlS+ryyF1a4XCl1vhdWnlwpVL4XR7Zbp8iUfodorc14AuwcradwAAFh9JREFU+e6zTGouDwHhyzzPhXBlHq7EIzQXVy63Vr6sLofUrRUKX26F16WVC1cuhdPtlenyJR6h2ylyXwO65LvPMqlZPEJzPwPy3TIXf7p8iRCai++brNUl38RdN6Xpwpd5aBOuzMOVhEbNxZXLrZUvq8shdWuFwpdb4XVp5cKVS+F0e2W6fIlH6HaK3NeALvnus0xqltCouZ8B+W6Ziz9dvkQIzcW3hEaFLxMjYB7TdQdW8/TUNyzV5UuE0MTPgS75Ju66KU0XvsxDm3BlHq5kjtBcXLncWvmyuhxSt1YofLkVXpdWLly5FE63V6bLl3iEbqfIfQ3oku8+y6RmmSM09zMg3y1z8afLlwihufiWOULhy8QImMd03YHVPD31DUt1+RIhNPFzoEu+ibtuStOFL/PQJlyZhyu/nyO8evUqZs+ejby8PIwaNQr16tUzF3ua1sqXVRNADxcXvjwMuEZzwpUGeF4oqsuXaT1Ci8WC119/HT169EBiYiJmzpyp/h8cHOwFGrzTpC753rHaf1sVvszDvXBlHq782iOkF/jGG2/g5ZdfRlBQEN588008+uijqFatmrkY1LBWvqwa4HmhqPDlBdCdbFK4chI4LxXT5cu0HmF2djb+8Y9/4LnnnkNAQADeeecdPPLII8o79JdLl3x/wcko/RS+jMJE5XYIV5VjZKQ7dPkytRC+/fbbePHFFxEYGFiuEJ4+fRrJyclG4sultly5csWvPGCXgueFyoQvL4DuZJPClZPAeamYla8BAwY4tVbEtELIOcJXXnkFjz32GJKSkvDaa6/hhRdeQGRk5A0qsrKycPjwYS9RI80KAoKAICAIeBKBJk2aIDo62uEmTSuE7OmmTZswd+5c1elu3bph+PDhDgMgBQQBQUAQEAT8GwFTCyGpKy4uVj+hoaH+zaT0XhAQBAQBQcApBEwvhE71WgoJAoKAICAICAI/ICBCaMJHgfOjCxcuxP79+9G8eXMMGzZMbSGRy9gIrF+//kYY39iWinXbt2/H1q1bMXnyZERFRQkgBkWAY+GaNWvUNBnHQk6PcfGko5cIoaOIGeD+xYsXq0VAU6ZMwUcffYS2bduiT58+BrBMTKgIgUuXLuGvf/0rWrVqhQkTJghQBkaA6w6OHDmC0aNHqxWIzgysBu6eT5l27NgxTJs2DU8++SSmTp2KLl26oGvXrg73UYTQYci8X+DQoUNqvyQPD5gxYwaqVq0KLhuWy5gI8K31T3/6Exo0aICioiJMmjTJmIaKVSgsLFSHdNCz4LqDu+66S4TQwM/FwYMHsW7dOvzsZz/DrFmz1FjojFMgQmhgkiszjWet8iCB559/HrGxsZXdLn/3EgKrVq1CSkqKelPl7wy3yWVMBPid4v5khtnS0tLUkY30Nnhoh1zGQ8D64sIXTHLk7FgoQmg8bu2yiCfr8Ii5kSNHokOHDnaVkZs8jwAHUx7/N3DgQGRkZIBvsI8//jji4+M9b4y0WCkCx48fV6E2eoVcjU5PnvuTZQ6+Uui8cgNfLBnG/ulPf4r58+ejoKAADz74oMO2iBA6DJn3C/DthweMDxkyBB07dvS+QWJBhQjQw+DxTyUlJeDvnNOgh1G9enVBzYAI8AxjHs7Bwzp4IAcjLvyuiRAakCwA8+bNA6ce6BBs2bIF+/btU2dOO3qJEDqKmAHu52KZtWvXIi4uTqWg4nzhU089JXMZBuDmVibQ29iwYYPMERqcp5UrV2L58uXKSq7Ivueeewxusf+ad/36dfWyQjGkB8+XzNq1azsMiAihw5BJAUFAEPB1BDj3xDknf0rrZmZOc3JyEBER4fRcrgihmdkX2wUBQUAQEAS0ERAh1IZQKhAEBAFBQBAwMwIihGZmT2wXBAQBQUAQ0EZAhFAbQqlAEBAEBAFBwMwIiBCamT2xXRAQBAQBQUAbARFCbQilAkFAEBAEBAEzIyBCaGb2xHZBQBAQBAQBbQRECLUhlAoEAUFAEBAEzIyACKGZ2RPbBQFBQBAQBLQRECHUhlAqEAQEAUFAEDAzAiKEZmZPbBcEBAFBQBDQRkCEUBtCqUAQEAQEAUHAzAiIEJqZPbFdEBAEBAFBQBsBEUJtCKUCQUAQEAQEATMjIEJoZvbEdkHACQSYt4352yTFkBPgSRGfRECE0CdplU55C4Hz589j0aJFeOyxx1RutCtXrmDJkiWYPHmyw7nSmCH9l7/8JT788EOXZUg/c+YMpkyZgokTJ+Khhx66AdO2bdswY8YMhIaG4oknnkD9+vW9BaG0Kwh4HAERQo9DLg36MgIHDhxQ4vXcc8+hX79+4P9/97vfYf78+RWKGT00JoINDw9HQUEBAgMDlbdmFcIPPvhAZd8OCwu7AV1+fr4SLYqt9eJntvfwc34WFBR0w/v7z3/+g2rVquG+++67UW7Pnj3K3n/961+4evUqXnzxRXz99deIjY1V99CO6Ojom2izbatsu2Xb9GW+pW++gYAIoW/wKL0wCAIHDx7Ea6+9htTUVHz11Ve4fPkynn32WcyaNQtjxoy5yev65z//qT6LiorCtWvX0LdvX2zZsgUZGRl455130LRpUyVYFEVm4P7973+PPn364P3338ecOXOUwP31r39FSEgIHn/8cXXfF198gcTERBX6/Pvf/47Fixer3yludevWxc9+9jOF1F/+8he0adNG/f78889j6NChuPvuu9X/p0+fjh49eqjff/rTn6r6a9eurdqioFOYmzRpouz5+c9/jtzcXHTv3l21wbIUUau97JNcgoDRERAhNDpDYp+pEKAH+O2336JRo0ZYuXKlEp5nnnlGCeGoUaOUUERGRuKRRx7Bv//9byU0DEkePnwYr7zyCr788kts3boVq1evxi9+8QsVwqSgUlgffvhhvP3223jhhRcwe/ZsbNy4EUuXLsWECRPw+eef44033rjhIbK+119/HdOmTUNKSooKgy5YsEC136xZM3Tu3FnhSpGkLS+99NJN4VDr57SvU6dOqq6OHTviwoULiI+Px7333otHH31UhVm7du2K0aNHK6GkMP7f//2fEvft27dj0KBBpuJPjPVPBEQI/ZN36bWbEKAQco7wt7/9rRKJ6tWrg/OG9OIohDNnzrxJCH/1q1/ho48+wvfff4/k5GQlmtY6OFfHMCv/Tg9r3LhxSuxYht5dXl6e8szoNXIekiFY67V3714lkvyMovbggw/ivffeU/c1btwY99xzz01CyLbatWunPrOK3ZNPPqnEjcK3efNmZR/bveOOO9ClSxdlBwW6qKhICTA9RHqPf/jDH9S/r776qrJPLkHA6AiIEBqdIbHPVAhYRYwCRAGcNGkSatasic8++0yJ0X//+18lGvScuAiG/9JLO3TokBJQlrMVQoofw6C2HiHFkGU4n8g2GJq0lrWCVdYj5GIdhjXpOdoKIe+nd3n8+HElYJyrHDlyJDiX+Oabbyr7rR5hixYtkJ6ersp369YNFEp6qRRQtsfwKfv01FNPqRDvH//4R+WFcs5TLkHAyAiIEBqZHbHNdAjYCiGN/+abbzB37lwVovz444+V6FAYuGCFXuLTTz99wyNcvny58rJshXDs2LFKOLOzs1X4knNx9NLo7dHToxdGobWWtQLGv/3tb39THiAvzlvSi/v000+VR8dwpu29XCyzY8eOG6FSCvCJEyfUClLrHCHnNCnA1vIUT4oh/x4TE6PE/h//+AeWLVum+si+SGjUdI+wXxosQuiXtEunvYVAeas9K7OlvH1/9q7MdKS9iuosbzWqrc0M23Le03rZa1tl/Za/CwKeQkCE0FNISzuCgCAgCAgChkRAhNCQtIhRgoAgIAgIAp5CQITQU0hLO4KAICAICAKGRECE0JC0iFGCgCAgCAgCnkJAhNBTSEs7goAgIAgIAoZEQITQkLSIUYKAICAICAKeQkCE0FNISzuCgCAgCAgChkRAhNCQtIhRgoAgIAgIAp5CQITQU0hLO4KAICAICAKGRECE0JC0iFGeRIDnZzL3nm1uP0+1z1NjeFZo2Xx/nmpftx1ix0wTjma79ybm7LO329fFXcq7FgERQtfi6TO18dDkdevWqUOYeTHDALMc3HnnnS7t46lTp1QOPR427Y7DmXlYNbMnVFQ3MzjwDE+etck8ftbr3Llz6oBq5gnkWZ48e5OZJFx98bBtnkPKNEfML2jEi+eW0kaeVXr77bffMJGfM8MEzxPlwdz2XhVhzqPaeBYrM3FQXJnqqXXr1vZWa/d9PLeVZ6/ymbPl3O4K5EafQ0CE0OcodU2HeFD0yZMnMXz4cJUdnUJYp06dG1nLXdMKkJmZiSNHjqBt27Yu98go4kw6y5+4uLhyTeagzMH8N7/5zY1BkeVefvllNbjzcOpVq1Zh9+7dSjAjIiJc1XVVz+nTp1VGCmZqcMeLgCuMpeBRqAcMGHCT4PHzP//5z+pz8mfvVR7m1kTCxIBZOnjg97x58/CTn/zkJvG1t41b3Ud+yaUt566oV+owLwIihOblzq2WUwizsrJUYljrRTFk5nSKA/PZTZ06VQkDE7byfr5pM7s6M50zlQ8HNyad3bdvH8LCwlQS2ttuu01lYeBAR4FleiAmsmUCW2ZGoDBevHhReQT9+vVT6YXYLtsbNmxYuXVWqVJFZVpgFoQrV66gRo0aKtksbbUeAM38gLTPmtuPXt5jjz2mvLCyQsj7OPAzswMFtKSkRJWjV0iPhQMp7WefmHKI7bPfFLSrV68qD5LplcLDw7FmzRqVAYJhVyavZcqiS5cuqTRHDIkyJEscKNZMYcTM8Eycu3btWuWNDh48WCXwZXnmCbRmmXc0FKnzsJBHpmQaOHCgymq/cOFCrF+/XtlOvihcFMLy+krP2h7MrWI7ZMiQG3kRmZC4ZcuW2LBhgzbmfA5oB1886AWmpaWpKAD5NCLmOnxJWccRECF0HDPTlPhubzoupxWUa29AANCnbQLio4PL/fvixYtVhnEOfBz4KXgcCClqzLZOUWJ+Ow4mHLA5iPPtnQMaBxxmL6ent2fPHvz6179WAzsHT76JM40QRYKJaq9fv34jNMjPKSpjxoxRAnrs2DElKBQMpvhhZnaGa8vWyRAXhYspiijCFEDaRw+WqYNoCzPGczCnl9e7d291T/PmzdGnT58fCaE1hdHly5dVJnf+UNz4Ocsx1Dp+/HiVTZ7C9+yzz+Ldd99V7VHsmF4pISFBtUUsmI6IYT+KH3P+/etf/0KtWrXUvQy/UvgphH/5y1/Qt2/fGy8WnMciFhRqvhTcddddKs0RXzwoGI5cRVcvImf9MqakL7dYcK16iOzcp9y/2Qohs0zwhYW80LP75JNPlI0UxbJ9ZZ+Yrd4ezNkwBfa7775TaZ6Y77Bp06YuwZx2ME3VwYMH1YvL1q1bsXLlSvXs8iXDXZg7wo/c610ERAi9i7/bWj9yLhfjXj94y/p73hWPd37eqEIh3LVrlxJCeiwULg4YDF0xyzpDhfT6KDwULOapYziRf//ggw9Qr149MEs6PS4mcqUQsD6KFgWBAznnf1iWgymFjEJg/ZxhMYoMxdU2lEVvsmydzOlHwaMHxwHZmjOP9VNEOODRs6MNq1evVp4VPUcKF72Zsh6hFRDaS2+VHhyT0k6YMOEmG2kfxZt9ou0cuCmA9IL40759e+zcuRMdOnRQVW7cuFGFmunlWm3iHCnxsvafLxv0ruhh2wqhtW/0jjiQs8+OLO658NR9yN229pbPQ93Z2xBSp+GP7rEVQnpUtOuhhx5SImX1FPk58xna9vX+++9Xc8qOYE48KFJ8ieILB4WL4m99LpzBnHawTiu2ts8Tn0V3Ye62L7dU7HIERAhdDqkxKtx/MhsP/fnQLY3p2CwW7z/9v8UPtjeXFxq1/p1/27Rpk/IEOGhTzLiY4pVXXlFCyN8pPEwwW7VqVSWEvOhVUljpPVkHn7JCWHZQ4oBrO6fEgatsnfTsOCBb53yYDJfZ0q1CyM8pUBS8+vXrK4+QgzMvq8dlO1/EsBkHYusCEAohQ69WEbfayPveeustPPPMM0oQKQIUYoYtOYhzjpUedM+ePVWIli8TDRo0UF6SNexakRDyRYDestU+qxBSbGg7vVBH5hTP/2QA8g5sv+XzUGf6eoQ2anZLIWRImOHQKVOm/EgIy/aVvLz33nt2Yc7wN18UGHbniw7/z5cDhoY5R6uDOV9iiLk17FqRELoac2OMBGKFPQiIENqDkknvmb78Ms6n5JdrfWBgAIZ0SkSLBlHl/p1il5KSogY8DkpWr5CDO8OgFBN6SwxXUijoqTEExfk0LqCgp8XQKr0wZjnnfCMHuv79+6u/Wwe2w4cPq7nGijyiskJIu8rWyTkergIsK4T0RlgvvQqrED788MNKjP7+97+rucQHHnjgRx4hxdka6qWIs88UYAoh+9mkSRPl2TETO18IXnzxRVUH5zHZP5bnalViwfAxMWJIkaE/hjjpPTK8yUF+zpw5yrumN/3GG28oISC2DJ/yZYLhY9Y9adIk5XHSboaPbedu7Xk883ZvQtaquUq8yrtC6zZG3Oiflvs3W8+PIsXQOD3agoIC9YJADPl72b4yVM2+2oM5X3aIAZ8LvjhwzvXtt99WK5UphDqYkxOKHCMB9KQZqbCuVKZAugtze3iRe4yBgAihMXgwnBXJyclqALK9KG4LFixQAwcHFw4i9Er4O8N71oteFxfG8M2bHgHDWbw4wHGpPb03/kvv0OpNchDkoGn9nHOULFdWCCkoZeukcFiFkIJHj5BhT3ponANi2I4ixrAi56CsF+eiGO4sLzS6YsUK8Md69erVSw3SFCLO6fFiaJIvChQohkI5N8iXBn5OoaInwjAy5zR50abHH38cR48eVfNsVlGi90hhYciTwsiL/eRWBYb12DfWy4sLdOgNsoynLqsQkhvOU3IukH2wXsSQi1rK6ysXCtmLObeS8KWIL128yA/5J9+6mPNFjNxxIRQvPrd8JvgiZkTMPcWttFOKgAihPAnaCHAw4SBIMeObPQdx24veAq/Q0FDttqwVOFInw5IUEF4sx0HQ3lWXHDjZH4qbrWfEsCs/KxueZP/Zlu38ndWjttpAOzjY80WB4VLbi59ZvW9+bg0Lc9UrV9K6EkMdMmxxsa2nvL46ijn7TFzZV1diTjtpN3E0I+Y6fEnZWyMgQihPiDYC1k3hRt4Lp91JcMFl6X462yX+rqj3VnVYt3JQCP1x87dg7u4nTOoXj1CeAZcgUJF345LKDVZJRZ6QO80sz4txZ3tGq1swNxojvmePeIS+x6n0SBAQBAQBQcABBEQIHQBLbhUEBAFBQBDwPQRECH2PU+mRICAICAKCgAMIiBA6AJbcKggIAoKAIOB7CIgQ+h6n0iNBQBAQBAQBBxAQIXQALLlVEBAEBAFBwPcQECH0PU6lR4KAICAICAIOICBC6ABYcqsgIAgIAoKA7yEgQuh7nEqPBAFBQBAQBBxAQITQAbDkVkFAEBAEBAHfQ0CE0Pc4lR4JAoKAICAIOICACKEDYMmtgoAgIAgIAr6HgAih73EqPRIEBAFBQBBwAIH/B4OdDnEtqojQAAAAAElFTkSuQmCC"/>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Futura Medium" charset="0"/>
              <a:ea typeface="Futura Medium" charset="0"/>
              <a:cs typeface="Futura Medium" charset="0"/>
            </a:endParaRPr>
          </a:p>
        </p:txBody>
      </p:sp>
      <p:pic>
        <p:nvPicPr>
          <p:cNvPr id="39" name="Picture 38"/>
          <p:cNvPicPr>
            <a:picLocks noChangeAspect="1"/>
          </p:cNvPicPr>
          <p:nvPr/>
        </p:nvPicPr>
        <p:blipFill>
          <a:blip r:embed="rId11"/>
          <a:stretch>
            <a:fillRect/>
          </a:stretch>
        </p:blipFill>
        <p:spPr>
          <a:xfrm>
            <a:off x="5125940" y="6098106"/>
            <a:ext cx="337493" cy="426658"/>
          </a:xfrm>
          <a:prstGeom prst="rect">
            <a:avLst/>
          </a:prstGeom>
        </p:spPr>
      </p:pic>
      <p:pic>
        <p:nvPicPr>
          <p:cNvPr id="40" name="Picture 39"/>
          <p:cNvPicPr>
            <a:picLocks noChangeAspect="1"/>
          </p:cNvPicPr>
          <p:nvPr/>
        </p:nvPicPr>
        <p:blipFill>
          <a:blip r:embed="rId11"/>
          <a:stretch>
            <a:fillRect/>
          </a:stretch>
        </p:blipFill>
        <p:spPr>
          <a:xfrm>
            <a:off x="4626948" y="6098106"/>
            <a:ext cx="337493" cy="426658"/>
          </a:xfrm>
          <a:prstGeom prst="rect">
            <a:avLst/>
          </a:prstGeom>
        </p:spPr>
      </p:pic>
      <p:pic>
        <p:nvPicPr>
          <p:cNvPr id="41" name="Picture 40"/>
          <p:cNvPicPr>
            <a:picLocks noChangeAspect="1"/>
          </p:cNvPicPr>
          <p:nvPr/>
        </p:nvPicPr>
        <p:blipFill>
          <a:blip r:embed="rId11"/>
          <a:stretch>
            <a:fillRect/>
          </a:stretch>
        </p:blipFill>
        <p:spPr>
          <a:xfrm>
            <a:off x="4127956" y="6098106"/>
            <a:ext cx="337493" cy="426658"/>
          </a:xfrm>
          <a:prstGeom prst="rect">
            <a:avLst/>
          </a:prstGeom>
        </p:spPr>
      </p:pic>
      <p:pic>
        <p:nvPicPr>
          <p:cNvPr id="42" name="Picture 41"/>
          <p:cNvPicPr>
            <a:picLocks noChangeAspect="1"/>
          </p:cNvPicPr>
          <p:nvPr/>
        </p:nvPicPr>
        <p:blipFill>
          <a:blip r:embed="rId11"/>
          <a:stretch>
            <a:fillRect/>
          </a:stretch>
        </p:blipFill>
        <p:spPr>
          <a:xfrm>
            <a:off x="3628964" y="6098106"/>
            <a:ext cx="337493" cy="426658"/>
          </a:xfrm>
          <a:prstGeom prst="rect">
            <a:avLst/>
          </a:prstGeom>
        </p:spPr>
      </p:pic>
      <p:cxnSp>
        <p:nvCxnSpPr>
          <p:cNvPr id="45" name="Elbow Connector 44"/>
          <p:cNvCxnSpPr/>
          <p:nvPr/>
        </p:nvCxnSpPr>
        <p:spPr>
          <a:xfrm>
            <a:off x="5183465" y="5940771"/>
            <a:ext cx="834257" cy="243099"/>
          </a:xfrm>
          <a:prstGeom prst="bentConnector3">
            <a:avLst>
              <a:gd name="adj1" fmla="val 51522"/>
            </a:avLst>
          </a:prstGeom>
        </p:spPr>
        <p:style>
          <a:lnRef idx="1">
            <a:schemeClr val="accent1"/>
          </a:lnRef>
          <a:fillRef idx="0">
            <a:schemeClr val="accent1"/>
          </a:fillRef>
          <a:effectRef idx="0">
            <a:schemeClr val="accent1"/>
          </a:effectRef>
          <a:fontRef idx="minor">
            <a:schemeClr val="tx1"/>
          </a:fontRef>
        </p:style>
      </p:cxnSp>
      <p:cxnSp>
        <p:nvCxnSpPr>
          <p:cNvPr id="49" name="Elbow Connector 48"/>
          <p:cNvCxnSpPr/>
          <p:nvPr/>
        </p:nvCxnSpPr>
        <p:spPr>
          <a:xfrm>
            <a:off x="5042816" y="6003655"/>
            <a:ext cx="837145" cy="261503"/>
          </a:xfrm>
          <a:prstGeom prst="bentConnector3">
            <a:avLst>
              <a:gd name="adj1" fmla="val 57585"/>
            </a:avLst>
          </a:prstGeom>
        </p:spPr>
        <p:style>
          <a:lnRef idx="1">
            <a:schemeClr val="accent1"/>
          </a:lnRef>
          <a:fillRef idx="0">
            <a:schemeClr val="accent1"/>
          </a:fillRef>
          <a:effectRef idx="0">
            <a:schemeClr val="accent1"/>
          </a:effectRef>
          <a:fontRef idx="minor">
            <a:schemeClr val="tx1"/>
          </a:fontRef>
        </p:style>
      </p:cxnSp>
      <p:cxnSp>
        <p:nvCxnSpPr>
          <p:cNvPr id="51" name="Elbow Connector 50"/>
          <p:cNvCxnSpPr>
            <a:stCxn id="40" idx="0"/>
          </p:cNvCxnSpPr>
          <p:nvPr/>
        </p:nvCxnSpPr>
        <p:spPr>
          <a:xfrm rot="5400000" flipH="1" flipV="1">
            <a:off x="4917215" y="5882134"/>
            <a:ext cx="94452" cy="337493"/>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54" name="Elbow Connector 53"/>
          <p:cNvCxnSpPr>
            <a:stCxn id="42" idx="0"/>
          </p:cNvCxnSpPr>
          <p:nvPr/>
        </p:nvCxnSpPr>
        <p:spPr>
          <a:xfrm rot="5400000" flipH="1" flipV="1">
            <a:off x="4551906" y="5186577"/>
            <a:ext cx="157335" cy="1665724"/>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60" name="Elbow Connector 59"/>
          <p:cNvCxnSpPr>
            <a:stCxn id="39" idx="2"/>
          </p:cNvCxnSpPr>
          <p:nvPr/>
        </p:nvCxnSpPr>
        <p:spPr>
          <a:xfrm rot="5400000" flipH="1" flipV="1">
            <a:off x="5473695" y="6159015"/>
            <a:ext cx="186740" cy="544757"/>
          </a:xfrm>
          <a:prstGeom prst="bentConnector4">
            <a:avLst>
              <a:gd name="adj1" fmla="val -27204"/>
              <a:gd name="adj2" fmla="val 42174"/>
            </a:avLst>
          </a:prstGeom>
        </p:spPr>
        <p:style>
          <a:lnRef idx="1">
            <a:schemeClr val="accent1"/>
          </a:lnRef>
          <a:fillRef idx="0">
            <a:schemeClr val="accent1"/>
          </a:fillRef>
          <a:effectRef idx="0">
            <a:schemeClr val="accent1"/>
          </a:effectRef>
          <a:fontRef idx="minor">
            <a:schemeClr val="tx1"/>
          </a:fontRef>
        </p:style>
      </p:cxnSp>
      <p:cxnSp>
        <p:nvCxnSpPr>
          <p:cNvPr id="70" name="Elbow Connector 69"/>
          <p:cNvCxnSpPr>
            <a:stCxn id="41" idx="2"/>
          </p:cNvCxnSpPr>
          <p:nvPr/>
        </p:nvCxnSpPr>
        <p:spPr>
          <a:xfrm rot="5400000" flipH="1" flipV="1">
            <a:off x="5010433" y="5709810"/>
            <a:ext cx="101223" cy="1528685"/>
          </a:xfrm>
          <a:prstGeom prst="bentConnector4">
            <a:avLst>
              <a:gd name="adj1" fmla="val -112919"/>
              <a:gd name="adj2" fmla="val 85427"/>
            </a:avLst>
          </a:prstGeom>
        </p:spPr>
        <p:style>
          <a:lnRef idx="1">
            <a:schemeClr val="accent1"/>
          </a:lnRef>
          <a:fillRef idx="0">
            <a:schemeClr val="accent1"/>
          </a:fillRef>
          <a:effectRef idx="0">
            <a:schemeClr val="accent1"/>
          </a:effectRef>
          <a:fontRef idx="minor">
            <a:schemeClr val="tx1"/>
          </a:fontRef>
        </p:style>
      </p:cxnSp>
      <p:cxnSp>
        <p:nvCxnSpPr>
          <p:cNvPr id="113" name="Elbow Connector 112"/>
          <p:cNvCxnSpPr>
            <a:endCxn id="41" idx="0"/>
          </p:cNvCxnSpPr>
          <p:nvPr/>
        </p:nvCxnSpPr>
        <p:spPr>
          <a:xfrm flipV="1">
            <a:off x="3246768" y="6098106"/>
            <a:ext cx="1049935" cy="199150"/>
          </a:xfrm>
          <a:prstGeom prst="bentConnector4">
            <a:avLst>
              <a:gd name="adj1" fmla="val 32287"/>
              <a:gd name="adj2" fmla="val 131886"/>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0" name="Elbow Connector 119"/>
          <p:cNvCxnSpPr>
            <a:endCxn id="39" idx="0"/>
          </p:cNvCxnSpPr>
          <p:nvPr/>
        </p:nvCxnSpPr>
        <p:spPr>
          <a:xfrm flipV="1">
            <a:off x="3314794" y="6098106"/>
            <a:ext cx="1979893" cy="132714"/>
          </a:xfrm>
          <a:prstGeom prst="bentConnector4">
            <a:avLst>
              <a:gd name="adj1" fmla="val 10458"/>
              <a:gd name="adj2" fmla="val 186126"/>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7" name="Elbow Connector 126"/>
          <p:cNvCxnSpPr>
            <a:endCxn id="42" idx="2"/>
          </p:cNvCxnSpPr>
          <p:nvPr/>
        </p:nvCxnSpPr>
        <p:spPr>
          <a:xfrm>
            <a:off x="3259079" y="6374456"/>
            <a:ext cx="538632" cy="150308"/>
          </a:xfrm>
          <a:prstGeom prst="bentConnector4">
            <a:avLst>
              <a:gd name="adj1" fmla="val 60272"/>
              <a:gd name="adj2" fmla="val 125348"/>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3" name="Elbow Connector 142"/>
          <p:cNvCxnSpPr>
            <a:endCxn id="40" idx="2"/>
          </p:cNvCxnSpPr>
          <p:nvPr/>
        </p:nvCxnSpPr>
        <p:spPr>
          <a:xfrm>
            <a:off x="3311754" y="6449610"/>
            <a:ext cx="1483941" cy="75154"/>
          </a:xfrm>
          <a:prstGeom prst="bentConnector4">
            <a:avLst>
              <a:gd name="adj1" fmla="val 12648"/>
              <a:gd name="adj2" fmla="val 218290"/>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54" name="Elbow Connector 153"/>
          <p:cNvCxnSpPr/>
          <p:nvPr/>
        </p:nvCxnSpPr>
        <p:spPr>
          <a:xfrm rot="16200000" flipH="1">
            <a:off x="3034080" y="6567612"/>
            <a:ext cx="510301" cy="70484"/>
          </a:xfrm>
          <a:prstGeom prst="bentConnector3">
            <a:avLst>
              <a:gd name="adj1" fmla="val 71985"/>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2" name="Elbow Connector 161"/>
          <p:cNvCxnSpPr/>
          <p:nvPr/>
        </p:nvCxnSpPr>
        <p:spPr>
          <a:xfrm rot="5400000">
            <a:off x="5625472" y="6641515"/>
            <a:ext cx="357261" cy="75717"/>
          </a:xfrm>
          <a:prstGeom prst="bentConnector3">
            <a:avLst>
              <a:gd name="adj1" fmla="val 62410"/>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71" name="TextBox 170"/>
          <p:cNvSpPr txBox="1"/>
          <p:nvPr/>
        </p:nvSpPr>
        <p:spPr>
          <a:xfrm>
            <a:off x="6109943" y="3503889"/>
            <a:ext cx="2980944" cy="900246"/>
          </a:xfrm>
          <a:prstGeom prst="rect">
            <a:avLst/>
          </a:prstGeom>
          <a:noFill/>
          <a:ln>
            <a:solidFill>
              <a:schemeClr val="tx1"/>
            </a:solidFill>
          </a:ln>
        </p:spPr>
        <p:txBody>
          <a:bodyPr wrap="square" rtlCol="0">
            <a:spAutoFit/>
          </a:bodyPr>
          <a:lstStyle/>
          <a:p>
            <a:pPr marL="182880" indent="-182880">
              <a:lnSpc>
                <a:spcPct val="125000"/>
              </a:lnSpc>
              <a:buSzPct val="120000"/>
              <a:buFont typeface="Courier New" charset="0"/>
              <a:buChar char="o"/>
            </a:pPr>
            <a:r>
              <a:rPr lang="en-US" sz="700" dirty="0" smtClean="0">
                <a:latin typeface="Futura Medium" charset="0"/>
                <a:ea typeface="Futura Medium" charset="0"/>
                <a:cs typeface="Futura Medium" charset="0"/>
              </a:rPr>
              <a:t>Add more Raspberry </a:t>
            </a:r>
            <a:r>
              <a:rPr lang="en-US" sz="700" dirty="0" err="1" smtClean="0">
                <a:latin typeface="Futura Medium" charset="0"/>
                <a:ea typeface="Futura Medium" charset="0"/>
                <a:cs typeface="Futura Medium" charset="0"/>
              </a:rPr>
              <a:t>Pis</a:t>
            </a:r>
            <a:r>
              <a:rPr lang="en-US" sz="700" dirty="0" smtClean="0">
                <a:latin typeface="Futura Medium" charset="0"/>
                <a:ea typeface="Futura Medium" charset="0"/>
                <a:cs typeface="Futura Medium" charset="0"/>
              </a:rPr>
              <a:t> to the cluster and test the distributed scaling of our HPX application </a:t>
            </a:r>
            <a:r>
              <a:rPr lang="en-US" sz="700" dirty="0" smtClean="0">
                <a:latin typeface="Futura Medium" charset="0"/>
                <a:ea typeface="Futura Medium" charset="0"/>
                <a:cs typeface="Futura Medium" charset="0"/>
              </a:rPr>
              <a:t>on </a:t>
            </a:r>
            <a:r>
              <a:rPr lang="en-US" sz="700" dirty="0" smtClean="0">
                <a:latin typeface="Futura Medium" charset="0"/>
                <a:ea typeface="Futura Medium" charset="0"/>
                <a:cs typeface="Futura Medium" charset="0"/>
              </a:rPr>
              <a:t>a larger number nodes.</a:t>
            </a:r>
          </a:p>
          <a:p>
            <a:pPr marL="182880" indent="-182880">
              <a:lnSpc>
                <a:spcPct val="125000"/>
              </a:lnSpc>
              <a:buSzPct val="120000"/>
              <a:buFont typeface="Courier New" charset="0"/>
              <a:buChar char="o"/>
            </a:pPr>
            <a:r>
              <a:rPr lang="en-US" sz="700" dirty="0" smtClean="0">
                <a:latin typeface="Futura Medium" charset="0"/>
                <a:ea typeface="Futura Medium" charset="0"/>
                <a:cs typeface="Futura Medium" charset="0"/>
              </a:rPr>
              <a:t>Optimize the process of building HPX for </a:t>
            </a:r>
            <a:r>
              <a:rPr lang="en-US" sz="700" dirty="0" err="1" smtClean="0">
                <a:latin typeface="Futura Medium" charset="0"/>
                <a:ea typeface="Futura Medium" charset="0"/>
                <a:cs typeface="Futura Medium" charset="0"/>
              </a:rPr>
              <a:t>Raspbian</a:t>
            </a:r>
            <a:r>
              <a:rPr lang="en-US" sz="700" dirty="0" smtClean="0">
                <a:latin typeface="Futura Medium" charset="0"/>
                <a:ea typeface="Futura Medium" charset="0"/>
                <a:cs typeface="Futura Medium" charset="0"/>
              </a:rPr>
              <a:t> so that others can easily follow the same procedure, which could then be added to the HPX documentation.</a:t>
            </a:r>
          </a:p>
          <a:p>
            <a:pPr marL="182880" indent="-182880">
              <a:lnSpc>
                <a:spcPct val="125000"/>
              </a:lnSpc>
              <a:buSzPct val="120000"/>
              <a:buFont typeface="Courier New" charset="0"/>
              <a:buChar char="o"/>
            </a:pPr>
            <a:r>
              <a:rPr lang="en-US" sz="700" dirty="0" smtClean="0">
                <a:latin typeface="Futura Medium" charset="0"/>
                <a:ea typeface="Futura Medium" charset="0"/>
                <a:cs typeface="Futura Medium" charset="0"/>
              </a:rPr>
              <a:t>Write and test more complicated HPX applications on the </a:t>
            </a:r>
            <a:r>
              <a:rPr lang="en-US" sz="700" dirty="0" err="1" smtClean="0">
                <a:latin typeface="Futura Medium" charset="0"/>
                <a:ea typeface="Futura Medium" charset="0"/>
                <a:cs typeface="Futura Medium" charset="0"/>
              </a:rPr>
              <a:t>Pis</a:t>
            </a:r>
            <a:r>
              <a:rPr lang="en-US" sz="700" dirty="0" smtClean="0">
                <a:latin typeface="Futura Medium" charset="0"/>
                <a:ea typeface="Futura Medium" charset="0"/>
                <a:cs typeface="Futura Medium" charset="0"/>
              </a:rPr>
              <a:t>.</a:t>
            </a:r>
            <a:endParaRPr lang="en-US" sz="700" dirty="0">
              <a:latin typeface="Futura Medium" charset="0"/>
              <a:ea typeface="Futura Medium" charset="0"/>
              <a:cs typeface="Futura Medium" charset="0"/>
            </a:endParaRPr>
          </a:p>
        </p:txBody>
      </p:sp>
      <p:sp>
        <p:nvSpPr>
          <p:cNvPr id="178" name="TextBox 177"/>
          <p:cNvSpPr txBox="1"/>
          <p:nvPr/>
        </p:nvSpPr>
        <p:spPr>
          <a:xfrm>
            <a:off x="3777076" y="6629579"/>
            <a:ext cx="1584251" cy="200055"/>
          </a:xfrm>
          <a:prstGeom prst="rect">
            <a:avLst/>
          </a:prstGeom>
          <a:noFill/>
        </p:spPr>
        <p:txBody>
          <a:bodyPr wrap="square" rtlCol="0">
            <a:spAutoFit/>
          </a:bodyPr>
          <a:lstStyle/>
          <a:p>
            <a:pPr algn="ctr"/>
            <a:r>
              <a:rPr lang="en-US" sz="700" smtClean="0">
                <a:latin typeface="Futura Medium" charset="0"/>
                <a:ea typeface="Futura Medium" charset="0"/>
                <a:cs typeface="Futura Medium" charset="0"/>
              </a:rPr>
              <a:t>Diagram of Raspberry </a:t>
            </a:r>
            <a:r>
              <a:rPr lang="en-US" sz="700" dirty="0" smtClean="0">
                <a:latin typeface="Futura Medium" charset="0"/>
                <a:ea typeface="Futura Medium" charset="0"/>
                <a:cs typeface="Futura Medium" charset="0"/>
              </a:rPr>
              <a:t>Pi Cluster</a:t>
            </a:r>
            <a:endParaRPr lang="en-US" sz="700" dirty="0">
              <a:latin typeface="Futura Medium" charset="0"/>
              <a:ea typeface="Futura Medium" charset="0"/>
              <a:cs typeface="Futura Medium" charset="0"/>
            </a:endParaRPr>
          </a:p>
        </p:txBody>
      </p:sp>
      <p:sp>
        <p:nvSpPr>
          <p:cNvPr id="185" name="TextBox 184"/>
          <p:cNvSpPr txBox="1"/>
          <p:nvPr/>
        </p:nvSpPr>
        <p:spPr>
          <a:xfrm>
            <a:off x="6109944" y="5650305"/>
            <a:ext cx="2980943" cy="276999"/>
          </a:xfrm>
          <a:prstGeom prst="rect">
            <a:avLst/>
          </a:prstGeom>
          <a:solidFill>
            <a:schemeClr val="accent5">
              <a:lumMod val="40000"/>
              <a:lumOff val="60000"/>
            </a:schemeClr>
          </a:solidFill>
          <a:ln>
            <a:solidFill>
              <a:schemeClr val="tx1"/>
            </a:solidFill>
          </a:ln>
        </p:spPr>
        <p:txBody>
          <a:bodyPr wrap="square" rtlCol="0">
            <a:spAutoFit/>
          </a:bodyPr>
          <a:lstStyle/>
          <a:p>
            <a:pPr algn="ctr"/>
            <a:r>
              <a:rPr lang="en-US" sz="1200" b="1" dirty="0" smtClean="0">
                <a:latin typeface="Futura Medium" charset="0"/>
                <a:ea typeface="Futura Medium" charset="0"/>
                <a:cs typeface="Futura Medium" charset="0"/>
              </a:rPr>
              <a:t>References</a:t>
            </a:r>
            <a:endParaRPr lang="en-US" sz="1350" b="1" dirty="0">
              <a:latin typeface="Futura Medium" charset="0"/>
              <a:ea typeface="Futura Medium" charset="0"/>
              <a:cs typeface="Futura Medium" charset="0"/>
            </a:endParaRPr>
          </a:p>
        </p:txBody>
      </p:sp>
      <mc:AlternateContent xmlns:mc="http://schemas.openxmlformats.org/markup-compatibility/2006" xmlns:a14="http://schemas.microsoft.com/office/drawing/2010/main">
        <mc:Choice Requires="a14">
          <p:sp>
            <p:nvSpPr>
              <p:cNvPr id="186" name="TextBox 185"/>
              <p:cNvSpPr txBox="1">
                <a:spLocks noChangeAspect="1"/>
              </p:cNvSpPr>
              <p:nvPr/>
            </p:nvSpPr>
            <p:spPr>
              <a:xfrm>
                <a:off x="6109944" y="5927304"/>
                <a:ext cx="2980943" cy="888128"/>
              </a:xfrm>
              <a:prstGeom prst="rect">
                <a:avLst/>
              </a:prstGeom>
              <a:noFill/>
              <a:ln>
                <a:solidFill>
                  <a:schemeClr val="tx1"/>
                </a:solidFill>
              </a:ln>
            </p:spPr>
            <p:txBody>
              <a:bodyPr wrap="square" rtlCol="0">
                <a:spAutoFit/>
              </a:bodyPr>
              <a:lstStyle/>
              <a:p>
                <a:pPr marL="182880" indent="-182880">
                  <a:lnSpc>
                    <a:spcPct val="125000"/>
                  </a:lnSpc>
                  <a:buSzPct val="120000"/>
                  <a:buFont typeface="Courier New" charset="0"/>
                  <a:buChar char="o"/>
                </a:pPr>
                <a:r>
                  <a:rPr lang="en-US" sz="700" dirty="0" smtClean="0">
                    <a:latin typeface="Futura Medium" charset="0"/>
                    <a:ea typeface="Futura Medium" charset="0"/>
                    <a:cs typeface="Futura Medium" charset="0"/>
                  </a:rPr>
                  <a:t>Monte </a:t>
                </a:r>
                <a:r>
                  <a:rPr lang="en-US" sz="700" dirty="0">
                    <a:latin typeface="Futura Medium" charset="0"/>
                    <a:ea typeface="Futura Medium" charset="0"/>
                    <a:cs typeface="Futura Medium" charset="0"/>
                  </a:rPr>
                  <a:t>C</a:t>
                </a:r>
                <a:r>
                  <a:rPr lang="en-US" sz="700" dirty="0" smtClean="0">
                    <a:latin typeface="Futura Medium" charset="0"/>
                    <a:ea typeface="Futura Medium" charset="0"/>
                    <a:cs typeface="Futura Medium" charset="0"/>
                  </a:rPr>
                  <a:t>arlo </a:t>
                </a:r>
                <a14:m>
                  <m:oMath xmlns:m="http://schemas.openxmlformats.org/officeDocument/2006/math">
                    <m:r>
                      <m:rPr>
                        <m:sty m:val="p"/>
                      </m:rPr>
                      <a:rPr lang="en-US" sz="700" i="0" smtClean="0">
                        <a:latin typeface="Cambria Math" charset="0"/>
                        <a:ea typeface="Futura Medium" charset="0"/>
                        <a:cs typeface="Futura Medium" charset="0"/>
                      </a:rPr>
                      <m:t>π</m:t>
                    </m:r>
                    <m:r>
                      <a:rPr lang="en-US" sz="700" i="1" smtClean="0">
                        <a:latin typeface="Cambria Math" charset="0"/>
                        <a:ea typeface="Futura Medium" charset="0"/>
                        <a:cs typeface="Futura Medium" charset="0"/>
                      </a:rPr>
                      <m:t> </m:t>
                    </m:r>
                  </m:oMath>
                </a14:m>
                <a:r>
                  <a:rPr lang="en-US" sz="700" dirty="0" smtClean="0">
                    <a:latin typeface="Futura Medium" charset="0"/>
                    <a:ea typeface="Futura Medium" charset="0"/>
                    <a:cs typeface="Futura Medium" charset="0"/>
                  </a:rPr>
                  <a:t> estimation image: http://</a:t>
                </a:r>
                <a:r>
                  <a:rPr lang="en-US" sz="700" dirty="0" err="1" smtClean="0">
                    <a:latin typeface="Futura Medium" charset="0"/>
                    <a:ea typeface="Futura Medium" charset="0"/>
                    <a:cs typeface="Futura Medium" charset="0"/>
                  </a:rPr>
                  <a:t>glowingpython.blogspot.com</a:t>
                </a:r>
                <a:r>
                  <a:rPr lang="en-US" sz="700" dirty="0" smtClean="0">
                    <a:latin typeface="Futura Medium" charset="0"/>
                    <a:ea typeface="Futura Medium" charset="0"/>
                    <a:cs typeface="Futura Medium" charset="0"/>
                  </a:rPr>
                  <a:t>/2012/01/monte-</a:t>
                </a:r>
                <a:r>
                  <a:rPr lang="en-US" sz="700" dirty="0" err="1" smtClean="0">
                    <a:latin typeface="Futura Medium" charset="0"/>
                    <a:ea typeface="Futura Medium" charset="0"/>
                    <a:cs typeface="Futura Medium" charset="0"/>
                  </a:rPr>
                  <a:t>carlo</a:t>
                </a:r>
                <a:r>
                  <a:rPr lang="en-US" sz="700" dirty="0" smtClean="0">
                    <a:latin typeface="Futura Medium" charset="0"/>
                    <a:ea typeface="Futura Medium" charset="0"/>
                    <a:cs typeface="Futura Medium" charset="0"/>
                  </a:rPr>
                  <a:t>-estimate-for-pi-with-</a:t>
                </a:r>
                <a:r>
                  <a:rPr lang="en-US" sz="700" dirty="0" err="1" smtClean="0">
                    <a:latin typeface="Futura Medium" charset="0"/>
                    <a:ea typeface="Futura Medium" charset="0"/>
                    <a:cs typeface="Futura Medium" charset="0"/>
                  </a:rPr>
                  <a:t>numpy.html</a:t>
                </a:r>
                <a:endParaRPr lang="en-US" sz="700" dirty="0" smtClean="0">
                  <a:latin typeface="Futura Medium" charset="0"/>
                  <a:ea typeface="Futura Medium" charset="0"/>
                  <a:cs typeface="Futura Medium" charset="0"/>
                </a:endParaRPr>
              </a:p>
              <a:p>
                <a:pPr marL="182880" indent="-182880">
                  <a:lnSpc>
                    <a:spcPct val="125000"/>
                  </a:lnSpc>
                  <a:buSzPct val="120000"/>
                  <a:buFont typeface="Courier New" charset="0"/>
                  <a:buChar char="o"/>
                </a:pPr>
                <a:r>
                  <a:rPr lang="en-US" sz="700" dirty="0" smtClean="0">
                    <a:latin typeface="Futura Medium" charset="0"/>
                    <a:ea typeface="Futura Medium" charset="0"/>
                    <a:cs typeface="Futura Medium" charset="0"/>
                  </a:rPr>
                  <a:t>Raspberry Pi logo: https://</a:t>
                </a:r>
                <a:r>
                  <a:rPr lang="en-US" sz="700" dirty="0" err="1" smtClean="0">
                    <a:latin typeface="Futura Medium" charset="0"/>
                    <a:ea typeface="Futura Medium" charset="0"/>
                    <a:cs typeface="Futura Medium" charset="0"/>
                  </a:rPr>
                  <a:t>www.raspberrypi.org</a:t>
                </a:r>
                <a:r>
                  <a:rPr lang="en-US" sz="700" dirty="0" smtClean="0">
                    <a:latin typeface="Futura Medium" charset="0"/>
                    <a:ea typeface="Futura Medium" charset="0"/>
                    <a:cs typeface="Futura Medium" charset="0"/>
                  </a:rPr>
                  <a:t>/app/uploads/2011/10/Raspi-PGB001.png</a:t>
                </a:r>
                <a:endParaRPr lang="en-US" sz="700" dirty="0">
                  <a:latin typeface="Futura Medium" charset="0"/>
                  <a:ea typeface="Futura Medium" charset="0"/>
                  <a:cs typeface="Futura Medium" charset="0"/>
                </a:endParaRPr>
              </a:p>
            </p:txBody>
          </p:sp>
        </mc:Choice>
        <mc:Fallback xmlns="">
          <p:sp>
            <p:nvSpPr>
              <p:cNvPr id="186" name="TextBox 185"/>
              <p:cNvSpPr txBox="1">
                <a:spLocks noRot="1" noChangeAspect="1" noMove="1" noResize="1" noEditPoints="1" noAdjustHandles="1" noChangeArrowheads="1" noChangeShapeType="1" noTextEdit="1"/>
              </p:cNvSpPr>
              <p:nvPr/>
            </p:nvSpPr>
            <p:spPr>
              <a:xfrm>
                <a:off x="6109944" y="5927304"/>
                <a:ext cx="2980943" cy="888128"/>
              </a:xfrm>
              <a:prstGeom prst="rect">
                <a:avLst/>
              </a:prstGeom>
              <a:blipFill rotWithShape="0">
                <a:blip r:embed="rId12"/>
                <a:stretch>
                  <a:fillRect t="-10135"/>
                </a:stretch>
              </a:blipFill>
              <a:ln>
                <a:solidFill>
                  <a:schemeClr val="tx1"/>
                </a:solidFill>
              </a:ln>
            </p:spPr>
            <p:txBody>
              <a:bodyPr/>
              <a:lstStyle/>
              <a:p>
                <a:r>
                  <a:rPr lang="en-US">
                    <a:noFill/>
                  </a:rPr>
                  <a:t> </a:t>
                </a:r>
              </a:p>
            </p:txBody>
          </p:sp>
        </mc:Fallback>
      </mc:AlternateContent>
      <p:graphicFrame>
        <p:nvGraphicFramePr>
          <p:cNvPr id="188" name="Chart 187"/>
          <p:cNvGraphicFramePr>
            <a:graphicFrameLocks/>
          </p:cNvGraphicFramePr>
          <p:nvPr>
            <p:extLst>
              <p:ext uri="{D42A27DB-BD31-4B8C-83A1-F6EECF244321}">
                <p14:modId xmlns:p14="http://schemas.microsoft.com/office/powerpoint/2010/main" val="1239561311"/>
              </p:ext>
            </p:extLst>
          </p:nvPr>
        </p:nvGraphicFramePr>
        <p:xfrm>
          <a:off x="3093595" y="2828212"/>
          <a:ext cx="2957681" cy="1693631"/>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9" name="Chart 188"/>
          <p:cNvGraphicFramePr>
            <a:graphicFrameLocks/>
          </p:cNvGraphicFramePr>
          <p:nvPr>
            <p:extLst>
              <p:ext uri="{D42A27DB-BD31-4B8C-83A1-F6EECF244321}">
                <p14:modId xmlns:p14="http://schemas.microsoft.com/office/powerpoint/2010/main" val="344462004"/>
              </p:ext>
            </p:extLst>
          </p:nvPr>
        </p:nvGraphicFramePr>
        <p:xfrm>
          <a:off x="3085197" y="1093136"/>
          <a:ext cx="2957680" cy="1743079"/>
        </p:xfrm>
        <a:graphic>
          <a:graphicData uri="http://schemas.openxmlformats.org/drawingml/2006/chart">
            <c:chart xmlns:c="http://schemas.openxmlformats.org/drawingml/2006/chart" xmlns:r="http://schemas.openxmlformats.org/officeDocument/2006/relationships" r:id="rId14"/>
          </a:graphicData>
        </a:graphic>
      </p:graphicFrame>
      <mc:AlternateContent xmlns:mc="http://schemas.openxmlformats.org/markup-compatibility/2006" xmlns:a14="http://schemas.microsoft.com/office/drawing/2010/main">
        <mc:Choice Requires="a14">
          <p:sp>
            <p:nvSpPr>
              <p:cNvPr id="192" name="TextBox 191"/>
              <p:cNvSpPr txBox="1"/>
              <p:nvPr/>
            </p:nvSpPr>
            <p:spPr>
              <a:xfrm>
                <a:off x="3116549" y="4493105"/>
                <a:ext cx="2901173" cy="250197"/>
              </a:xfrm>
              <a:prstGeom prst="rect">
                <a:avLst/>
              </a:prstGeom>
              <a:noFill/>
            </p:spPr>
            <p:txBody>
              <a:bodyPr wrap="square" rtlCol="0">
                <a:spAutoFit/>
              </a:bodyPr>
              <a:lstStyle/>
              <a:p>
                <a:pPr algn="ctr"/>
                <a:r>
                  <a:rPr lang="en-US" sz="1000" u="sng" dirty="0" smtClean="0">
                    <a:latin typeface="Futura Medium" charset="0"/>
                    <a:ea typeface="Futura Medium" charset="0"/>
                    <a:cs typeface="Futura Medium" charset="0"/>
                  </a:rPr>
                  <a:t>Time Required to Estimate </a:t>
                </a:r>
                <a14:m>
                  <m:oMath xmlns:m="http://schemas.openxmlformats.org/officeDocument/2006/math">
                    <m:r>
                      <a:rPr lang="en-US" sz="1050" b="1" i="0" u="sng" smtClean="0">
                        <a:latin typeface="Cambria Math" panose="02040503050406030204" pitchFamily="18" charset="0"/>
                        <a:ea typeface="Futura Medium" charset="0"/>
                        <a:cs typeface="Futura Medium" charset="0"/>
                      </a:rPr>
                      <m:t>𝛑</m:t>
                    </m:r>
                  </m:oMath>
                </a14:m>
                <a:r>
                  <a:rPr lang="en-US" sz="1000" u="sng" dirty="0" smtClean="0">
                    <a:latin typeface="Futura Medium" charset="0"/>
                    <a:ea typeface="Futura Medium" charset="0"/>
                    <a:cs typeface="Futura Medium" charset="0"/>
                  </a:rPr>
                  <a:t> to Percent Error</a:t>
                </a:r>
              </a:p>
            </p:txBody>
          </p:sp>
        </mc:Choice>
        <mc:Fallback xmlns="">
          <p:sp>
            <p:nvSpPr>
              <p:cNvPr id="192" name="TextBox 191"/>
              <p:cNvSpPr txBox="1">
                <a:spLocks noRot="1" noChangeAspect="1" noMove="1" noResize="1" noEditPoints="1" noAdjustHandles="1" noChangeArrowheads="1" noChangeShapeType="1" noTextEdit="1"/>
              </p:cNvSpPr>
              <p:nvPr/>
            </p:nvSpPr>
            <p:spPr>
              <a:xfrm>
                <a:off x="3116549" y="4493105"/>
                <a:ext cx="2901173" cy="250197"/>
              </a:xfrm>
              <a:prstGeom prst="rect">
                <a:avLst/>
              </a:prstGeom>
              <a:blipFill rotWithShape="0">
                <a:blip r:embed="rId15"/>
                <a:stretch>
                  <a:fillRect b="-1463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3" name="TextBox 192"/>
              <p:cNvSpPr txBox="1"/>
              <p:nvPr/>
            </p:nvSpPr>
            <p:spPr>
              <a:xfrm>
                <a:off x="41271" y="4773124"/>
                <a:ext cx="2980943" cy="276999"/>
              </a:xfrm>
              <a:prstGeom prst="rect">
                <a:avLst/>
              </a:prstGeom>
              <a:solidFill>
                <a:schemeClr val="accent5">
                  <a:lumMod val="40000"/>
                  <a:lumOff val="60000"/>
                </a:schemeClr>
              </a:solidFill>
              <a:ln>
                <a:solidFill>
                  <a:schemeClr val="tx1"/>
                </a:solidFill>
              </a:ln>
            </p:spPr>
            <p:txBody>
              <a:bodyPr wrap="square" rtlCol="0">
                <a:spAutoFit/>
              </a:bodyPr>
              <a:lstStyle/>
              <a:p>
                <a:pPr algn="ctr"/>
                <a:r>
                  <a:rPr lang="en-US" sz="1200" b="1" dirty="0" smtClean="0">
                    <a:latin typeface="Futura Medium" charset="0"/>
                    <a:ea typeface="Futura Medium" charset="0"/>
                    <a:cs typeface="Futura Medium" charset="0"/>
                  </a:rPr>
                  <a:t>Estimating</a:t>
                </a:r>
                <a:r>
                  <a:rPr lang="en-US" sz="1200" dirty="0" smtClean="0">
                    <a:latin typeface="Futura Medium" charset="0"/>
                    <a:ea typeface="Futura Medium" charset="0"/>
                    <a:cs typeface="Futura Medium" charset="0"/>
                  </a:rPr>
                  <a:t> </a:t>
                </a:r>
                <a14:m>
                  <m:oMath xmlns:m="http://schemas.openxmlformats.org/officeDocument/2006/math">
                    <m:r>
                      <a:rPr lang="en-US" sz="1200" b="1" i="0" smtClean="0">
                        <a:latin typeface="Cambria Math" panose="02040503050406030204" pitchFamily="18" charset="0"/>
                        <a:ea typeface="Futura Medium" charset="0"/>
                        <a:cs typeface="Futura Medium" charset="0"/>
                      </a:rPr>
                      <m:t>𝛑</m:t>
                    </m:r>
                  </m:oMath>
                </a14:m>
                <a:endParaRPr lang="en-US" sz="2400" b="1" dirty="0">
                  <a:latin typeface="Futura Medium" charset="0"/>
                  <a:ea typeface="Futura Medium" charset="0"/>
                  <a:cs typeface="Futura Medium" charset="0"/>
                </a:endParaRPr>
              </a:p>
            </p:txBody>
          </p:sp>
        </mc:Choice>
        <mc:Fallback xmlns="">
          <p:sp>
            <p:nvSpPr>
              <p:cNvPr id="193" name="TextBox 192"/>
              <p:cNvSpPr txBox="1">
                <a:spLocks noRot="1" noChangeAspect="1" noMove="1" noResize="1" noEditPoints="1" noAdjustHandles="1" noChangeArrowheads="1" noChangeShapeType="1" noTextEdit="1"/>
              </p:cNvSpPr>
              <p:nvPr/>
            </p:nvSpPr>
            <p:spPr>
              <a:xfrm>
                <a:off x="41271" y="4773124"/>
                <a:ext cx="2980943" cy="276999"/>
              </a:xfrm>
              <a:prstGeom prst="rect">
                <a:avLst/>
              </a:prstGeom>
              <a:blipFill rotWithShape="0">
                <a:blip r:embed="rId16"/>
                <a:stretch>
                  <a:fillRect b="-14894"/>
                </a:stretch>
              </a:blipFill>
              <a:ln>
                <a:solidFill>
                  <a:schemeClr val="tx1"/>
                </a:solidFill>
              </a:ln>
            </p:spPr>
            <p:txBody>
              <a:bodyPr/>
              <a:lstStyle/>
              <a:p>
                <a:r>
                  <a:rPr lang="en-US">
                    <a:noFill/>
                  </a:rPr>
                  <a:t> </a:t>
                </a:r>
              </a:p>
            </p:txBody>
          </p:sp>
        </mc:Fallback>
      </mc:AlternateContent>
      <p:graphicFrame>
        <p:nvGraphicFramePr>
          <p:cNvPr id="195" name="Table 194"/>
          <p:cNvGraphicFramePr>
            <a:graphicFrameLocks noGrp="1"/>
          </p:cNvGraphicFramePr>
          <p:nvPr>
            <p:extLst>
              <p:ext uri="{D42A27DB-BD31-4B8C-83A1-F6EECF244321}">
                <p14:modId xmlns:p14="http://schemas.microsoft.com/office/powerpoint/2010/main" val="1535039575"/>
              </p:ext>
            </p:extLst>
          </p:nvPr>
        </p:nvGraphicFramePr>
        <p:xfrm>
          <a:off x="3106954" y="4734492"/>
          <a:ext cx="2935923" cy="1090282"/>
        </p:xfrm>
        <a:graphic>
          <a:graphicData uri="http://schemas.openxmlformats.org/drawingml/2006/table">
            <a:tbl>
              <a:tblPr>
                <a:tableStyleId>{5C22544A-7EE6-4342-B048-85BDC9FD1C3A}</a:tableStyleId>
              </a:tblPr>
              <a:tblGrid>
                <a:gridCol w="1307649"/>
                <a:gridCol w="403875"/>
                <a:gridCol w="559537"/>
                <a:gridCol w="664862"/>
              </a:tblGrid>
              <a:tr h="276826">
                <a:tc>
                  <a:txBody>
                    <a:bodyPr/>
                    <a:lstStyle/>
                    <a:p>
                      <a:pPr algn="l" fontAlgn="b"/>
                      <a:r>
                        <a:rPr lang="en-US" sz="800" u="none" strike="noStrike" dirty="0">
                          <a:effectLst/>
                          <a:latin typeface="Futura Medium" charset="0"/>
                          <a:ea typeface="Futura Medium" charset="0"/>
                          <a:cs typeface="Futura Medium" charset="0"/>
                        </a:rPr>
                        <a:t>Percent Error</a:t>
                      </a:r>
                      <a:endParaRPr lang="en-US" sz="800" b="1" i="0" u="none" strike="noStrike" dirty="0">
                        <a:solidFill>
                          <a:srgbClr val="FFFFFF"/>
                        </a:solidFill>
                        <a:effectLst/>
                        <a:latin typeface="Futura Medium" charset="0"/>
                        <a:ea typeface="Futura Medium" charset="0"/>
                        <a:cs typeface="Futura Medium" charset="0"/>
                      </a:endParaRPr>
                    </a:p>
                  </a:txBody>
                  <a:tcPr marL="12700" marR="12700" marT="12700" marB="0" anchor="b">
                    <a:solidFill>
                      <a:schemeClr val="accent1">
                        <a:lumMod val="40000"/>
                        <a:lumOff val="60000"/>
                      </a:schemeClr>
                    </a:solidFill>
                  </a:tcPr>
                </a:tc>
                <a:tc>
                  <a:txBody>
                    <a:bodyPr/>
                    <a:lstStyle/>
                    <a:p>
                      <a:pPr algn="r" fontAlgn="b"/>
                      <a:r>
                        <a:rPr lang="mr-IN" sz="800" u="none" strike="noStrike" dirty="0" smtClean="0">
                          <a:effectLst/>
                          <a:latin typeface="Futura Medium" charset="0"/>
                          <a:ea typeface="Futura Medium" charset="0"/>
                          <a:cs typeface="Futura Medium" charset="0"/>
                        </a:rPr>
                        <a:t>1.0E-02</a:t>
                      </a:r>
                      <a:endParaRPr lang="mr-IN" sz="800" b="1" i="0" u="none" strike="noStrike" dirty="0">
                        <a:solidFill>
                          <a:srgbClr val="FFFFFF"/>
                        </a:solidFill>
                        <a:effectLst/>
                        <a:latin typeface="Futura Medium" charset="0"/>
                        <a:ea typeface="Futura Medium" charset="0"/>
                        <a:cs typeface="Futura Medium" charset="0"/>
                      </a:endParaRPr>
                    </a:p>
                  </a:txBody>
                  <a:tcPr marL="12700" marR="12700" marT="12700" marB="0" anchor="b">
                    <a:solidFill>
                      <a:schemeClr val="accent1">
                        <a:lumMod val="40000"/>
                        <a:lumOff val="60000"/>
                      </a:schemeClr>
                    </a:solidFill>
                  </a:tcPr>
                </a:tc>
                <a:tc>
                  <a:txBody>
                    <a:bodyPr/>
                    <a:lstStyle/>
                    <a:p>
                      <a:pPr algn="r" fontAlgn="b"/>
                      <a:r>
                        <a:rPr lang="mr-IN" sz="800" u="none" strike="noStrike" dirty="0" smtClean="0">
                          <a:effectLst/>
                          <a:latin typeface="Futura Medium" charset="0"/>
                          <a:ea typeface="Futura Medium" charset="0"/>
                          <a:cs typeface="Futura Medium" charset="0"/>
                        </a:rPr>
                        <a:t>1.0E-04</a:t>
                      </a:r>
                      <a:endParaRPr lang="mr-IN" sz="800" b="1" i="0" u="none" strike="noStrike" dirty="0">
                        <a:solidFill>
                          <a:srgbClr val="FFFFFF"/>
                        </a:solidFill>
                        <a:effectLst/>
                        <a:latin typeface="Futura Medium" charset="0"/>
                        <a:ea typeface="Futura Medium" charset="0"/>
                        <a:cs typeface="Futura Medium" charset="0"/>
                      </a:endParaRPr>
                    </a:p>
                  </a:txBody>
                  <a:tcPr marL="12700" marR="12700" marT="12700" marB="0" anchor="b">
                    <a:solidFill>
                      <a:schemeClr val="accent1">
                        <a:lumMod val="40000"/>
                        <a:lumOff val="60000"/>
                      </a:schemeClr>
                    </a:solidFill>
                  </a:tcPr>
                </a:tc>
                <a:tc>
                  <a:txBody>
                    <a:bodyPr/>
                    <a:lstStyle/>
                    <a:p>
                      <a:pPr algn="r" fontAlgn="b"/>
                      <a:r>
                        <a:rPr lang="mr-IN" sz="800" u="none" strike="noStrike" dirty="0" smtClean="0">
                          <a:effectLst/>
                          <a:latin typeface="Futura Medium" charset="0"/>
                          <a:ea typeface="Futura Medium" charset="0"/>
                          <a:cs typeface="Futura Medium" charset="0"/>
                        </a:rPr>
                        <a:t>1.0E-06</a:t>
                      </a:r>
                      <a:endParaRPr lang="mr-IN" sz="800" b="1" i="0" u="none" strike="noStrike" dirty="0">
                        <a:solidFill>
                          <a:srgbClr val="FFFFFF"/>
                        </a:solidFill>
                        <a:effectLst/>
                        <a:latin typeface="Futura Medium" charset="0"/>
                        <a:ea typeface="Futura Medium" charset="0"/>
                        <a:cs typeface="Futura Medium" charset="0"/>
                      </a:endParaRPr>
                    </a:p>
                  </a:txBody>
                  <a:tcPr marL="12700" marR="12700" marT="12700" marB="0" anchor="b">
                    <a:solidFill>
                      <a:schemeClr val="accent1">
                        <a:lumMod val="40000"/>
                        <a:lumOff val="60000"/>
                      </a:schemeClr>
                    </a:solidFill>
                  </a:tcPr>
                </a:tc>
              </a:tr>
              <a:tr h="276826">
                <a:tc>
                  <a:txBody>
                    <a:bodyPr/>
                    <a:lstStyle/>
                    <a:p>
                      <a:pPr algn="l" fontAlgn="b"/>
                      <a:r>
                        <a:rPr lang="en-US" sz="800" u="none" strike="noStrike" dirty="0">
                          <a:effectLst/>
                          <a:latin typeface="Futura Medium" charset="0"/>
                          <a:ea typeface="Futura Medium" charset="0"/>
                          <a:cs typeface="Futura Medium" charset="0"/>
                        </a:rPr>
                        <a:t>Serial Time (s)</a:t>
                      </a:r>
                      <a:endParaRPr lang="en-US"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20000"/>
                        <a:lumOff val="80000"/>
                      </a:schemeClr>
                    </a:solidFill>
                  </a:tcPr>
                </a:tc>
                <a:tc>
                  <a:txBody>
                    <a:bodyPr/>
                    <a:lstStyle/>
                    <a:p>
                      <a:pPr algn="r" fontAlgn="b"/>
                      <a:r>
                        <a:rPr lang="nb-NO" sz="800" u="none" strike="noStrike" dirty="0">
                          <a:effectLst/>
                          <a:latin typeface="Futura Medium" charset="0"/>
                          <a:ea typeface="Futura Medium" charset="0"/>
                          <a:cs typeface="Futura Medium" charset="0"/>
                        </a:rPr>
                        <a:t>7.73</a:t>
                      </a:r>
                      <a:endParaRPr lang="nb-NO"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20000"/>
                        <a:lumOff val="80000"/>
                      </a:schemeClr>
                    </a:solidFill>
                  </a:tcPr>
                </a:tc>
                <a:tc>
                  <a:txBody>
                    <a:bodyPr/>
                    <a:lstStyle/>
                    <a:p>
                      <a:pPr algn="r" fontAlgn="b"/>
                      <a:r>
                        <a:rPr lang="mr-IN" sz="800" u="none" strike="noStrike" dirty="0">
                          <a:effectLst/>
                          <a:latin typeface="Futura Medium" charset="0"/>
                          <a:ea typeface="Futura Medium" charset="0"/>
                          <a:cs typeface="Futura Medium" charset="0"/>
                        </a:rPr>
                        <a:t>7.73E+04</a:t>
                      </a:r>
                      <a:endParaRPr lang="mr-IN"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20000"/>
                        <a:lumOff val="80000"/>
                      </a:schemeClr>
                    </a:solidFill>
                  </a:tcPr>
                </a:tc>
                <a:tc>
                  <a:txBody>
                    <a:bodyPr/>
                    <a:lstStyle/>
                    <a:p>
                      <a:pPr algn="r" fontAlgn="b"/>
                      <a:r>
                        <a:rPr lang="mr-IN" sz="800" u="none" strike="noStrike" dirty="0">
                          <a:effectLst/>
                          <a:latin typeface="Futura Medium" charset="0"/>
                          <a:ea typeface="Futura Medium" charset="0"/>
                          <a:cs typeface="Futura Medium" charset="0"/>
                        </a:rPr>
                        <a:t>7.73E+08</a:t>
                      </a:r>
                      <a:endParaRPr lang="mr-IN"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20000"/>
                        <a:lumOff val="80000"/>
                      </a:schemeClr>
                    </a:solidFill>
                  </a:tcPr>
                </a:tc>
              </a:tr>
              <a:tr h="276826">
                <a:tc>
                  <a:txBody>
                    <a:bodyPr/>
                    <a:lstStyle/>
                    <a:p>
                      <a:pPr algn="l" fontAlgn="b"/>
                      <a:r>
                        <a:rPr lang="en-US" sz="800" u="none" strike="noStrike" dirty="0">
                          <a:effectLst/>
                          <a:latin typeface="Futura Medium" charset="0"/>
                          <a:ea typeface="Futura Medium" charset="0"/>
                          <a:cs typeface="Futura Medium" charset="0"/>
                        </a:rPr>
                        <a:t>Parallel Time (s)</a:t>
                      </a:r>
                      <a:endParaRPr lang="en-US"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40000"/>
                        <a:lumOff val="60000"/>
                      </a:schemeClr>
                    </a:solidFill>
                  </a:tcPr>
                </a:tc>
                <a:tc>
                  <a:txBody>
                    <a:bodyPr/>
                    <a:lstStyle/>
                    <a:p>
                      <a:pPr algn="r" fontAlgn="b"/>
                      <a:r>
                        <a:rPr lang="nb-NO" sz="800" u="none" strike="noStrike" dirty="0">
                          <a:effectLst/>
                          <a:latin typeface="Futura Medium" charset="0"/>
                          <a:ea typeface="Futura Medium" charset="0"/>
                          <a:cs typeface="Futura Medium" charset="0"/>
                        </a:rPr>
                        <a:t>1.93</a:t>
                      </a:r>
                      <a:endParaRPr lang="nb-NO"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40000"/>
                        <a:lumOff val="60000"/>
                      </a:schemeClr>
                    </a:solidFill>
                  </a:tcPr>
                </a:tc>
                <a:tc>
                  <a:txBody>
                    <a:bodyPr/>
                    <a:lstStyle/>
                    <a:p>
                      <a:pPr algn="r" fontAlgn="b"/>
                      <a:r>
                        <a:rPr lang="mr-IN" sz="800" u="none" strike="noStrike" dirty="0">
                          <a:effectLst/>
                          <a:latin typeface="Futura Medium" charset="0"/>
                          <a:ea typeface="Futura Medium" charset="0"/>
                          <a:cs typeface="Futura Medium" charset="0"/>
                        </a:rPr>
                        <a:t>1.93E+04</a:t>
                      </a:r>
                      <a:endParaRPr lang="mr-IN"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40000"/>
                        <a:lumOff val="60000"/>
                      </a:schemeClr>
                    </a:solidFill>
                  </a:tcPr>
                </a:tc>
                <a:tc>
                  <a:txBody>
                    <a:bodyPr/>
                    <a:lstStyle/>
                    <a:p>
                      <a:pPr algn="r" fontAlgn="b"/>
                      <a:r>
                        <a:rPr lang="mr-IN" sz="800" u="none" strike="noStrike" dirty="0">
                          <a:effectLst/>
                          <a:latin typeface="Futura Medium" charset="0"/>
                          <a:ea typeface="Futura Medium" charset="0"/>
                          <a:cs typeface="Futura Medium" charset="0"/>
                        </a:rPr>
                        <a:t>1.93E+08</a:t>
                      </a:r>
                      <a:endParaRPr lang="mr-IN"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40000"/>
                        <a:lumOff val="60000"/>
                      </a:schemeClr>
                    </a:solidFill>
                  </a:tcPr>
                </a:tc>
              </a:tr>
              <a:tr h="259804">
                <a:tc>
                  <a:txBody>
                    <a:bodyPr/>
                    <a:lstStyle/>
                    <a:p>
                      <a:pPr algn="l" fontAlgn="b"/>
                      <a:r>
                        <a:rPr lang="en-US" sz="800" u="none" strike="noStrike" dirty="0">
                          <a:effectLst/>
                          <a:latin typeface="Futura Medium" charset="0"/>
                          <a:ea typeface="Futura Medium" charset="0"/>
                          <a:cs typeface="Futura Medium" charset="0"/>
                        </a:rPr>
                        <a:t>Parallel/Distributed Time (s)</a:t>
                      </a:r>
                      <a:endParaRPr lang="en-US"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20000"/>
                        <a:lumOff val="80000"/>
                      </a:schemeClr>
                    </a:solidFill>
                  </a:tcPr>
                </a:tc>
                <a:tc>
                  <a:txBody>
                    <a:bodyPr/>
                    <a:lstStyle/>
                    <a:p>
                      <a:pPr algn="r" fontAlgn="b"/>
                      <a:r>
                        <a:rPr lang="nb-NO" sz="800" u="none" strike="noStrike" dirty="0">
                          <a:effectLst/>
                          <a:latin typeface="Futura Medium" charset="0"/>
                          <a:ea typeface="Futura Medium" charset="0"/>
                          <a:cs typeface="Futura Medium" charset="0"/>
                        </a:rPr>
                        <a:t>0.49</a:t>
                      </a:r>
                      <a:endParaRPr lang="nb-NO"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20000"/>
                        <a:lumOff val="80000"/>
                      </a:schemeClr>
                    </a:solidFill>
                  </a:tcPr>
                </a:tc>
                <a:tc>
                  <a:txBody>
                    <a:bodyPr/>
                    <a:lstStyle/>
                    <a:p>
                      <a:pPr algn="r" fontAlgn="b"/>
                      <a:r>
                        <a:rPr lang="mr-IN" sz="800" u="none" strike="noStrike" dirty="0">
                          <a:effectLst/>
                          <a:latin typeface="Futura Medium" charset="0"/>
                          <a:ea typeface="Futura Medium" charset="0"/>
                          <a:cs typeface="Futura Medium" charset="0"/>
                        </a:rPr>
                        <a:t>4.85E+03</a:t>
                      </a:r>
                      <a:endParaRPr lang="mr-IN"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20000"/>
                        <a:lumOff val="80000"/>
                      </a:schemeClr>
                    </a:solidFill>
                  </a:tcPr>
                </a:tc>
                <a:tc>
                  <a:txBody>
                    <a:bodyPr/>
                    <a:lstStyle/>
                    <a:p>
                      <a:pPr algn="r" fontAlgn="b"/>
                      <a:r>
                        <a:rPr lang="mr-IN" sz="800" u="none" strike="noStrike" dirty="0">
                          <a:effectLst/>
                          <a:latin typeface="Futura Medium" charset="0"/>
                          <a:ea typeface="Futura Medium" charset="0"/>
                          <a:cs typeface="Futura Medium" charset="0"/>
                        </a:rPr>
                        <a:t>4.85E+07</a:t>
                      </a:r>
                      <a:endParaRPr lang="mr-IN" sz="800" b="0" i="0" u="none" strike="noStrike" dirty="0">
                        <a:solidFill>
                          <a:srgbClr val="000000"/>
                        </a:solidFill>
                        <a:effectLst/>
                        <a:latin typeface="Futura Medium" charset="0"/>
                        <a:ea typeface="Futura Medium" charset="0"/>
                        <a:cs typeface="Futura Medium" charset="0"/>
                      </a:endParaRPr>
                    </a:p>
                  </a:txBody>
                  <a:tcPr marL="12700" marR="12700" marT="12700" marB="0" anchor="b">
                    <a:solidFill>
                      <a:schemeClr val="accent1">
                        <a:lumMod val="20000"/>
                        <a:lumOff val="80000"/>
                      </a:schemeClr>
                    </a:solidFill>
                  </a:tcPr>
                </a:tc>
              </a:tr>
            </a:tbl>
          </a:graphicData>
        </a:graphic>
      </p:graphicFrame>
      <p:pic>
        <p:nvPicPr>
          <p:cNvPr id="197" name="Picture 196"/>
          <p:cNvPicPr>
            <a:picLocks/>
          </p:cNvPicPr>
          <p:nvPr/>
        </p:nvPicPr>
        <p:blipFill rotWithShape="1">
          <a:blip r:embed="rId17">
            <a:extLst>
              <a:ext uri="{28A0092B-C50C-407E-A947-70E740481C1C}">
                <a14:useLocalDpi xmlns:a14="http://schemas.microsoft.com/office/drawing/2010/main" val="0"/>
              </a:ext>
            </a:extLst>
          </a:blip>
          <a:srcRect l="8439" t="9050" r="8875" b="5983"/>
          <a:stretch/>
        </p:blipFill>
        <p:spPr>
          <a:xfrm>
            <a:off x="1995584" y="5503411"/>
            <a:ext cx="914400" cy="914400"/>
          </a:xfrm>
          <a:prstGeom prst="rect">
            <a:avLst/>
          </a:prstGeom>
        </p:spPr>
      </p:pic>
      <p:sp>
        <p:nvSpPr>
          <p:cNvPr id="81" name="Rounded Rectangle 80"/>
          <p:cNvSpPr/>
          <p:nvPr/>
        </p:nvSpPr>
        <p:spPr>
          <a:xfrm>
            <a:off x="3101994" y="6175307"/>
            <a:ext cx="322329" cy="325435"/>
          </a:xfrm>
          <a:prstGeom prst="roundRect">
            <a:avLst/>
          </a:prstGeom>
          <a:solidFill>
            <a:srgbClr val="FF000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Futura Medium" charset="0"/>
              <a:ea typeface="Futura Medium" charset="0"/>
              <a:cs typeface="Futura Medium" charset="0"/>
            </a:endParaRPr>
          </a:p>
        </p:txBody>
      </p:sp>
      <p:sp>
        <p:nvSpPr>
          <p:cNvPr id="179" name="TextBox 178"/>
          <p:cNvSpPr txBox="1"/>
          <p:nvPr/>
        </p:nvSpPr>
        <p:spPr>
          <a:xfrm>
            <a:off x="3091235" y="6258838"/>
            <a:ext cx="395990" cy="169277"/>
          </a:xfrm>
          <a:prstGeom prst="rect">
            <a:avLst/>
          </a:prstGeom>
          <a:noFill/>
        </p:spPr>
        <p:txBody>
          <a:bodyPr wrap="square" rtlCol="0">
            <a:spAutoFit/>
          </a:bodyPr>
          <a:lstStyle/>
          <a:p>
            <a:r>
              <a:rPr lang="en-US" sz="500" dirty="0" smtClean="0">
                <a:latin typeface="Futura Medium" charset="0"/>
                <a:ea typeface="Futura Medium" charset="0"/>
                <a:cs typeface="Futura Medium" charset="0"/>
              </a:rPr>
              <a:t>Power</a:t>
            </a:r>
            <a:endParaRPr lang="en-US" sz="500" dirty="0">
              <a:latin typeface="Futura Medium" charset="0"/>
              <a:ea typeface="Futura Medium" charset="0"/>
              <a:cs typeface="Futura Medium" charset="0"/>
            </a:endParaRPr>
          </a:p>
        </p:txBody>
      </p:sp>
      <p:sp>
        <p:nvSpPr>
          <p:cNvPr id="43" name="Rectangle 42"/>
          <p:cNvSpPr/>
          <p:nvPr/>
        </p:nvSpPr>
        <p:spPr>
          <a:xfrm>
            <a:off x="5711214" y="6082322"/>
            <a:ext cx="292100" cy="454632"/>
          </a:xfrm>
          <a:prstGeom prst="rect">
            <a:avLst/>
          </a:prstGeom>
          <a:solidFill>
            <a:srgbClr val="569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Futura Medium" charset="0"/>
              <a:ea typeface="Futura Medium" charset="0"/>
              <a:cs typeface="Futura Medium" charset="0"/>
            </a:endParaRPr>
          </a:p>
        </p:txBody>
      </p:sp>
      <p:sp>
        <p:nvSpPr>
          <p:cNvPr id="181" name="TextBox 180"/>
          <p:cNvSpPr txBox="1"/>
          <p:nvPr/>
        </p:nvSpPr>
        <p:spPr>
          <a:xfrm>
            <a:off x="5653991" y="6221110"/>
            <a:ext cx="491901" cy="169277"/>
          </a:xfrm>
          <a:prstGeom prst="rect">
            <a:avLst/>
          </a:prstGeom>
          <a:noFill/>
        </p:spPr>
        <p:txBody>
          <a:bodyPr wrap="square" rtlCol="0">
            <a:spAutoFit/>
          </a:bodyPr>
          <a:lstStyle/>
          <a:p>
            <a:r>
              <a:rPr lang="en-US" sz="500" smtClean="0">
                <a:latin typeface="Futura Medium" charset="0"/>
                <a:ea typeface="Futura Medium" charset="0"/>
                <a:cs typeface="Futura Medium" charset="0"/>
              </a:rPr>
              <a:t>Ethernet</a:t>
            </a:r>
            <a:endParaRPr lang="en-US" sz="500" dirty="0">
              <a:latin typeface="Futura Medium" charset="0"/>
              <a:ea typeface="Futura Medium" charset="0"/>
              <a:cs typeface="Futura Medium" charset="0"/>
            </a:endParaRPr>
          </a:p>
        </p:txBody>
      </p:sp>
    </p:spTree>
    <p:extLst>
      <p:ext uri="{BB962C8B-B14F-4D97-AF65-F5344CB8AC3E}">
        <p14:creationId xmlns:p14="http://schemas.microsoft.com/office/powerpoint/2010/main" val="145236932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12644</TotalTime>
  <Words>685</Words>
  <Application>Microsoft Macintosh PowerPoint</Application>
  <PresentationFormat>On-screen Show (4:3)</PresentationFormat>
  <Paragraphs>60</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Calibri Light</vt:lpstr>
      <vt:lpstr>Cambria Math</vt:lpstr>
      <vt:lpstr>Courier New</vt:lpstr>
      <vt:lpstr>Futura Medium</vt:lpstr>
      <vt:lpstr>Arial</vt:lpstr>
      <vt:lpstr>Office Theme</vt:lpstr>
      <vt:lpstr>Leveraging HPX on a Cluster of Raspberry Pis Jesse Goncalves1, Dr. Hartmut Kaiser2  1Department of Mathematics, Seattle University  2Center for Computation &amp; Technology, Louisiana State University</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Leveraging HPX on a Cluster of Rapberry Pi’s</dc:title>
  <dc:creator>Jesse Goncalves Goncalves</dc:creator>
  <cp:lastModifiedBy>Jesse Goncalves Goncalves</cp:lastModifiedBy>
  <cp:revision>97</cp:revision>
  <dcterms:created xsi:type="dcterms:W3CDTF">2017-07-17T20:02:19Z</dcterms:created>
  <dcterms:modified xsi:type="dcterms:W3CDTF">2017-07-26T14:55:16Z</dcterms:modified>
</cp:coreProperties>
</file>

<file path=docProps/thumbnail.jpeg>
</file>